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9" r:id="rId10"/>
    <p:sldId id="276" r:id="rId11"/>
    <p:sldId id="277" r:id="rId12"/>
    <p:sldId id="270" r:id="rId13"/>
    <p:sldId id="264" r:id="rId14"/>
    <p:sldId id="266" r:id="rId15"/>
    <p:sldId id="268" r:id="rId16"/>
    <p:sldId id="267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8241"/>
    <a:srgbClr val="579E68"/>
    <a:srgbClr val="DCF2DC"/>
    <a:srgbClr val="DEF0C1"/>
    <a:srgbClr val="E7EAED"/>
    <a:srgbClr val="CCD2D8"/>
    <a:srgbClr val="B93736"/>
    <a:srgbClr val="FFDCDD"/>
    <a:srgbClr val="C2962A"/>
    <a:srgbClr val="FFF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B1E364-E75C-1441-9D3E-CC69AED42FC4}" v="507" dt="2026-07-13T21:36:23.9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78"/>
    <p:restoredTop sz="68433"/>
  </p:normalViewPr>
  <p:slideViewPr>
    <p:cSldViewPr snapToGrid="0">
      <p:cViewPr varScale="1">
        <p:scale>
          <a:sx n="79" d="100"/>
          <a:sy n="79" d="100"/>
        </p:scale>
        <p:origin x="14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45F77-9701-7D4D-A816-E5515722C151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CC9AA-0D4F-504A-AFB5-4748189C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46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14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14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Our validation shows that the main HyStart++ state machine is preserved in Linux.</a:t>
                </a:r>
              </a:p>
              <a:p>
                <a:r>
                  <a:rPr lang="en-US" dirty="0"/>
                  <a:t>The behaviors marked ‘Match’ are behaviorally equivalent to the RFC. These include initialization, current-round RTT updates, delay detection and CSS entry, CSS completion, and restricting HyStart++ to the initial slow-start episode.</a:t>
                </a:r>
              </a:p>
              <a:p>
                <a:r>
                  <a:rPr lang="en-US" dirty="0"/>
                  <a:t>The behaviors marked ‘Match star’ preserve the main behavior but differ in timing or implementation details.</a:t>
                </a:r>
              </a:p>
              <a:p>
                <a:r>
                  <a:rPr lang="en-US" dirty="0"/>
                  <a:t>We identified four differences.</a:t>
                </a:r>
              </a:p>
              <a:p>
                <a:r>
                  <a:rPr lang="en-US" dirty="0"/>
                  <a:t>First, the RFC starts a new round when an ACK reaches or passes the saved boundary. Linux uses a strict comparison and waits until the ACK passes the boundary.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Second, the RFC explicitly applies the per-ACK limit </a:t>
                </a:r>
                <a:r>
                  <a:rPr 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𝐿</a:t>
                </a:r>
                <a:r>
                  <a:rPr lang="en-US" dirty="0"/>
                  <a:t>, while Linux passes the acknowledged packet count directly to the standard TCP growth functions.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 Third, the RFC evaluates CSS rollback after eight RTT samples. Linux first evaluates the condition while processing the ninth eligible sample.</a:t>
                </a:r>
              </a:p>
              <a:p>
                <a:r>
                  <a:rPr lang="en-US" dirty="0"/>
                  <a:t>Fourth, after loss or ECN, the RFC sets </a:t>
                </a:r>
                <a:r>
                  <a:rPr lang="en-US" sz="1200" kern="1200" dirty="0" err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ssthresh</a:t>
                </a:r>
                <a:r>
                  <a:rPr lang="en-US" dirty="0"/>
                  <a:t> equal to the current congestion window, while Linux uses the standard CUBIC multiplicative-decrease calculation.</a:t>
                </a:r>
              </a:p>
              <a:p>
                <a:endParaRPr lang="en-US" dirty="0"/>
              </a:p>
              <a:p>
                <a:r>
                  <a:rPr lang="en-US" dirty="0"/>
                  <a:t>These differences do not remove the main slow start-to-CSS-to-congestion-avoidance behavior, but they are mostly implementation-level differences.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29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04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53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62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53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81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28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37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67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19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3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2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62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68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23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3CC9AA-0D4F-504A-AFB5-4748189C76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62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4570E-7C5D-C3AA-DD69-59557DD58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41FF3-5473-3EB0-EF2D-C888275F0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BDF95-8C9D-E0CC-BF2B-ACD93DE24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EF736-9386-3A4A-B800-12DD401E9DB4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CCEE3-A817-283D-1580-8E06947D1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F0002-A8E2-5BC3-D799-A97D931F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6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BD79C-D46A-2813-EA13-E977ADA97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2B80F-B2D7-81C9-7E54-1581A3C3F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3FFCD-2290-2F0D-DC2E-A2BCBAA2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2B8B8-A3E2-7F4B-8E6C-23ACD97CE5F6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81B0F-CB83-EB2E-0D2B-90D5F3C1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270F9-5A88-1855-CE15-5F14C8CDA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8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1B8512-7BAE-EB21-ABA5-208EB6D2A1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DC3F2-ED64-025B-8E8A-B0E806610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A2A74-50C1-A2DB-03A2-7B9E42F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32AF-F3F5-A144-B6B3-D5E2067F1CAA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07382-A1D8-EEA9-A3AD-233623248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ABF72-EEBD-8F4E-2CEA-045A17D72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29B10-4B0B-EE27-936D-C41907D73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B1241-2048-1AB8-FF4C-7C912282E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83949-6B75-4160-84D4-076113182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3EEEE-E9FC-9D47-9713-8F66A77D2EB7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2A99E-B701-B11D-0140-1D932B506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44591-B41B-83B6-5E9C-4F49965B8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4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2838-A295-10DF-A382-291EF06D4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DC0E2-5BEE-D57A-7DC2-D01CB8501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51D28-0925-15D1-34E8-B679ACFD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7944A-7AF3-5A48-A231-FA33A38896BF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0D1A4-49C6-9B90-13CA-8640317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A8FE6-C474-EFE3-EF1E-85CEA212F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1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6000-B580-BDC1-89D2-BBC6EF7E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A66E4-4F74-D1D3-06F8-DF173867C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F2758-30AA-B0A8-38C4-DEBC32221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620E5-B532-5BA3-3287-61D81B55E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1BD5E-B39F-2144-9878-945CA308D79B}" type="datetime1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A42FC-CAE6-74BC-B76B-6A8748AB4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87C57-BA95-5A5E-ACB4-C9C2D6F39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0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47499-6CCD-88B2-18D7-96064DB3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2A61E-1A78-6D93-C50E-0B3DA84D4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AB928-D059-6DCA-BBCF-C15735854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BAE7E-E21B-B780-3F7E-71A5679AB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8790A-1B4D-4FB7-DD60-32D7BC842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09A4CB-C7FF-AF9D-0A49-597C85F13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26F33-1508-5D47-8642-79965548F255}" type="datetime1">
              <a:rPr lang="en-US" smtClean="0"/>
              <a:t>7/13/26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0DDE6B-569F-8887-B825-90B3EE614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41E162-32CB-1586-6693-69D13796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6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22522-B194-FF61-1186-DE453836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1BF239-28EA-AD22-E64A-910EFEB38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B6B8-FCB8-5148-B458-F32402529D55}" type="datetime1">
              <a:rPr lang="en-US" smtClean="0"/>
              <a:t>7/13/26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57DE3-BA05-76CD-B2FD-C43040873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0F2CA-9561-9E87-D799-AF5B7C9B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5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8D5CF-F7E3-DAE4-A9A6-04060067C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042D-06A1-D140-8BF4-BD5208112DED}" type="datetime1">
              <a:rPr lang="en-US" smtClean="0"/>
              <a:t>7/13/26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A489D3-7241-1A47-271E-0F8B66BC0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E6C80-EE2D-FAB5-3FB0-2CAB44EC8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3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C6EE-FC74-1296-84F9-85D1E4213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5DDB9-D315-8227-7F63-34A76BF9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763D7-07D7-276D-EDA9-3E77491A7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28F038-1577-92B8-BEBE-DEB32E2C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2EC0-7EC3-F94D-A6E6-45A0C59DD4A1}" type="datetime1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218BF-21DD-8551-BDAB-C5042C27B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57F84-4D87-F1D6-A9FE-0E03955A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0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4D70-2E33-9F4D-B867-108EB1F6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FF765-B12E-2FB9-31C7-83D3401AA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60D22-4529-BF97-7872-38F8DB86B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BEB8A-23D8-D51C-0386-A2C5143CB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0EF63-1CB3-7B4B-8B46-FC883E2D8ACD}" type="datetime1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F62D2-2048-7133-7150-A3919BA8A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93508-7665-1C7F-03B6-7A29E6E1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9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AC96E1-0B1F-F76D-4192-280469EED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32A73-6AFD-36E0-22FF-4C43FEC91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CC649-88C7-173A-1E2B-662839314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80FA81-19E7-3344-91BF-A193A5A26C99}" type="datetime1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311F9-3913-E84F-3CDB-9DCDC4BDD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Netdev 0x1A, The Technical Conference on Linux Networking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35D36-0BEB-4C0D-505C-792760994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E1A887-6036-2D44-B0F4-337095E0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5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297E-AD0D-91F5-BD39-F11270CC5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165576"/>
            <a:ext cx="9144000" cy="1655763"/>
          </a:xfrm>
        </p:spPr>
        <p:txBody>
          <a:bodyPr>
            <a:normAutofit/>
          </a:bodyPr>
          <a:lstStyle/>
          <a:p>
            <a:r>
              <a:rPr lang="en-US" sz="5400" dirty="0"/>
              <a:t>Validation and Evaluation of HyStart++ for Linux</a:t>
            </a:r>
          </a:p>
        </p:txBody>
      </p:sp>
      <p:pic>
        <p:nvPicPr>
          <p:cNvPr id="4" name="Picture 4" descr="Viasat (American company) - Wikipedia">
            <a:extLst>
              <a:ext uri="{FF2B5EF4-FFF2-40B4-BE49-F238E27FC236}">
                <a16:creationId xmlns:a16="http://schemas.microsoft.com/office/drawing/2014/main" id="{46A502F5-9667-A4F7-77C5-A8C6491C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325" y="3555056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orcester Polytechnic Institute - Wikipedia">
            <a:extLst>
              <a:ext uri="{FF2B5EF4-FFF2-40B4-BE49-F238E27FC236}">
                <a16:creationId xmlns:a16="http://schemas.microsoft.com/office/drawing/2014/main" id="{35D313C2-EF15-6827-77AD-BA93DF597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92" y="3566806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B956DF-B568-91C6-E872-165A078117E9}"/>
              </a:ext>
            </a:extLst>
          </p:cNvPr>
          <p:cNvSpPr txBox="1"/>
          <p:nvPr/>
        </p:nvSpPr>
        <p:spPr>
          <a:xfrm>
            <a:off x="1435421" y="4410854"/>
            <a:ext cx="25964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Maryam Ataei </a:t>
            </a:r>
            <a:r>
              <a:rPr lang="en-US" dirty="0" err="1"/>
              <a:t>Kachooei</a:t>
            </a:r>
            <a:endParaRPr lang="en-US" dirty="0"/>
          </a:p>
          <a:p>
            <a:pPr algn="ctr"/>
            <a:r>
              <a:rPr lang="en-US" dirty="0"/>
              <a:t>Clive Thompson</a:t>
            </a:r>
          </a:p>
          <a:p>
            <a:pPr algn="ctr"/>
            <a:r>
              <a:rPr lang="en-US" dirty="0"/>
              <a:t>Zimraan Ahmad</a:t>
            </a:r>
          </a:p>
          <a:p>
            <a:pPr algn="ctr"/>
            <a:r>
              <a:rPr lang="en-US" dirty="0"/>
              <a:t>Joshua Solomon</a:t>
            </a:r>
          </a:p>
          <a:p>
            <a:pPr algn="ctr"/>
            <a:r>
              <a:rPr lang="en-US" dirty="0"/>
              <a:t>Mark Claypool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6B954B-EDBA-E541-5254-1DCCC7142009}"/>
              </a:ext>
            </a:extLst>
          </p:cNvPr>
          <p:cNvSpPr txBox="1"/>
          <p:nvPr/>
        </p:nvSpPr>
        <p:spPr>
          <a:xfrm>
            <a:off x="8974667" y="4392823"/>
            <a:ext cx="19642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Jae Chung</a:t>
            </a:r>
            <a:endParaRPr lang="en-US" dirty="0"/>
          </a:p>
          <a:p>
            <a:pPr algn="ctr"/>
            <a:r>
              <a:rPr lang="en-US" sz="1800" dirty="0"/>
              <a:t> Feng Li</a:t>
            </a:r>
            <a:endParaRPr lang="en-US" dirty="0"/>
          </a:p>
          <a:p>
            <a:pPr algn="ctr"/>
            <a:r>
              <a:rPr lang="en-US" sz="1800" dirty="0"/>
              <a:t>Benjamin Peters 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E8DFE03-A10A-B1BE-4A16-49E237DC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06989" y="6357056"/>
            <a:ext cx="4778022" cy="365125"/>
          </a:xfrm>
        </p:spPr>
        <p:txBody>
          <a:bodyPr/>
          <a:lstStyle/>
          <a:p>
            <a:r>
              <a:rPr lang="en-US"/>
              <a:t>Netdev 0x1A, The Technical Conference on Linux Networking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6B4358B-A146-8047-B2C0-1154E91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BB578D-9B4E-ADA6-6B31-FDAB5201F183}"/>
              </a:ext>
            </a:extLst>
          </p:cNvPr>
          <p:cNvSpPr txBox="1"/>
          <p:nvPr/>
        </p:nvSpPr>
        <p:spPr>
          <a:xfrm>
            <a:off x="5351799" y="4490747"/>
            <a:ext cx="2302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15 July, 2026</a:t>
            </a:r>
          </a:p>
        </p:txBody>
      </p:sp>
    </p:spTree>
    <p:extLst>
      <p:ext uri="{BB962C8B-B14F-4D97-AF65-F5344CB8AC3E}">
        <p14:creationId xmlns:p14="http://schemas.microsoft.com/office/powerpoint/2010/main" val="28222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30"/>
    </mc:Choice>
    <mc:Fallback xmlns="">
      <p:transition spd="slow" advTm="4003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09081-A3A5-2B9C-832C-1DFD64D8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CDB5A4-4FB6-B9C8-F4F8-E83C76199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0D09F5-F23D-386A-E072-BEA381588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F4C9AF-6B31-8C2C-DA0C-C5671A20960B}"/>
              </a:ext>
            </a:extLst>
          </p:cNvPr>
          <p:cNvSpPr txBox="1"/>
          <p:nvPr/>
        </p:nvSpPr>
        <p:spPr>
          <a:xfrm>
            <a:off x="260308" y="136525"/>
            <a:ext cx="416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Functionality Match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1497D3-4E19-0FE4-AA12-5D8271E4DBBA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552CCB8-E166-7DD5-E19F-F62FFBD076AB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EC25CB-AF16-2622-0253-8E4E87740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355929"/>
              </p:ext>
            </p:extLst>
          </p:nvPr>
        </p:nvGraphicFramePr>
        <p:xfrm>
          <a:off x="141195" y="888709"/>
          <a:ext cx="11909610" cy="552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305">
                  <a:extLst>
                    <a:ext uri="{9D8B030D-6E8A-4147-A177-3AD203B41FA5}">
                      <a16:colId xmlns:a16="http://schemas.microsoft.com/office/drawing/2014/main" val="2103808464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748411655"/>
                    </a:ext>
                  </a:extLst>
                </a:gridCol>
                <a:gridCol w="4075205">
                  <a:extLst>
                    <a:ext uri="{9D8B030D-6E8A-4147-A177-3AD203B41FA5}">
                      <a16:colId xmlns:a16="http://schemas.microsoft.com/office/drawing/2014/main" val="4175922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RFC behavior RFC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RFC flowchart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Linux implementation 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94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Initialize minimum RTT values and round boundary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Initialize HyStart++ Variables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cubictcp_init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</a:t>
                      </a:r>
                    </a:p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hystartpp_reset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621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Start a new round and reset per-round measurements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End of Round; Start New Round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cubictcp_acked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hystartpp_adjust_params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hystartpp_new_round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hystartpp_reset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045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Update current-round RTT measurements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Update cwnd and </a:t>
                      </a:r>
                      <a:r>
                        <a:rPr lang="en-US"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minRTT</a:t>
                      </a: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(RTT-update portion)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cubictcp_acked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hystartpp_adjust_params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86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Detect delay increase and enter CSS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Delay-Increase Preconditions; Compute Delay Threshold; Check for Delay Increase; Remain in Slow Start; Exit Slow Start and Enter CSS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cubictcp_cong_avoid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hystartpp_adjust_cwnd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214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Apply slow start and CSS growth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Current State; Update cwnd and </a:t>
                      </a:r>
                      <a:r>
                        <a:rPr lang="en-US"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minRTT</a:t>
                      </a: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(cwnd-update portion)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cubictcp_cong_avoid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hystartpp_adjust_cwnd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tcp_slow_start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tcp_cong_avoid_ai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439718"/>
                  </a:ext>
                </a:extLst>
              </a:tr>
              <a:tr h="37621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Return from CSS after a spurious slow start exit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CSS Sample Requirement; Check for Spurious Slow-Start Exit; Resume Slow 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cubictcp_acked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hystartpp_adjust_params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288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 CSS and enter congestion</a:t>
                      </a:r>
                    </a:p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avoidance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CSS Completion; Remain in CSS; Enter Congestion Avoidance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cubictcp_acked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hystartpp_adjust_params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hystartpp_new_round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50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Handle loss or ECN during slow start or CSS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Check for Congestion Signal; Enter Congestion Avoidance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cubictcp_state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cubictcp_recalc_ssthresh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254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Restrict HyStart++ to the initial slow 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 Congestion Avoidance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cubictcp_init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hystartpp_new_round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hystartpp_adjust_cwnd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cubictcp_state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(), </a:t>
                      </a:r>
                      <a:r>
                        <a:rPr lang="en-US" sz="1400" dirty="0" err="1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cubictcp_recalc_ssthresh</a:t>
                      </a:r>
                      <a:r>
                        <a:rPr lang="en-US" sz="1400" dirty="0">
                          <a:latin typeface="Avenir Next LT Pro" panose="020B0504020202020204" pitchFamily="34" charset="77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902199"/>
                  </a:ext>
                </a:extLst>
              </a:tr>
            </a:tbl>
          </a:graphicData>
        </a:graphic>
      </p:graphicFrame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06BBE13-CEDE-1B07-9A96-F50E72E04ECC}"/>
              </a:ext>
            </a:extLst>
          </p:cNvPr>
          <p:cNvSpPr/>
          <p:nvPr/>
        </p:nvSpPr>
        <p:spPr>
          <a:xfrm>
            <a:off x="141195" y="1790700"/>
            <a:ext cx="11796805" cy="8509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8E5D311-7EAC-CA7A-BC92-3C328D2D3526}"/>
              </a:ext>
            </a:extLst>
          </p:cNvPr>
          <p:cNvSpPr/>
          <p:nvPr/>
        </p:nvSpPr>
        <p:spPr>
          <a:xfrm>
            <a:off x="141194" y="2692691"/>
            <a:ext cx="11796805" cy="69033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33B174E-2CE9-1512-9C71-F45CCA95217D}"/>
              </a:ext>
            </a:extLst>
          </p:cNvPr>
          <p:cNvSpPr/>
          <p:nvPr/>
        </p:nvSpPr>
        <p:spPr>
          <a:xfrm>
            <a:off x="141194" y="4134577"/>
            <a:ext cx="11796805" cy="98410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CFDCF84-5822-0F33-3D5D-414D448D4A59}"/>
              </a:ext>
            </a:extLst>
          </p:cNvPr>
          <p:cNvSpPr/>
          <p:nvPr/>
        </p:nvSpPr>
        <p:spPr>
          <a:xfrm>
            <a:off x="141193" y="5174649"/>
            <a:ext cx="11796805" cy="4895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67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19"/>
    </mc:Choice>
    <mc:Fallback xmlns="">
      <p:transition spd="slow" advTm="53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5E6AD-BE19-AFF4-C76A-6C1D9563D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014E26-C594-C23E-262A-907264ADD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C32B8B-5AB2-ED98-73B1-6A8D42DA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11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1628E-5487-25B2-B721-3CA7DC482A70}"/>
              </a:ext>
            </a:extLst>
          </p:cNvPr>
          <p:cNvSpPr txBox="1"/>
          <p:nvPr/>
        </p:nvSpPr>
        <p:spPr>
          <a:xfrm>
            <a:off x="260308" y="136525"/>
            <a:ext cx="416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Functionality Match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0D0DDF8-D0CD-4154-3E86-0FE7C4DA49B7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67369E-34FA-2A5F-5AA4-580CDFF2265C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FDC9639-83DA-F74F-5C14-9A97F60989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9054060"/>
                  </p:ext>
                </p:extLst>
              </p:nvPr>
            </p:nvGraphicFramePr>
            <p:xfrm>
              <a:off x="141195" y="965200"/>
              <a:ext cx="11909610" cy="4927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99005">
                      <a:extLst>
                        <a:ext uri="{9D8B030D-6E8A-4147-A177-3AD203B41FA5}">
                          <a16:colId xmlns:a16="http://schemas.microsoft.com/office/drawing/2014/main" val="2103808464"/>
                        </a:ext>
                      </a:extLst>
                    </a:gridCol>
                    <a:gridCol w="1054100">
                      <a:extLst>
                        <a:ext uri="{9D8B030D-6E8A-4147-A177-3AD203B41FA5}">
                          <a16:colId xmlns:a16="http://schemas.microsoft.com/office/drawing/2014/main" val="748411655"/>
                        </a:ext>
                      </a:extLst>
                    </a:gridCol>
                    <a:gridCol w="6856505">
                      <a:extLst>
                        <a:ext uri="{9D8B030D-6E8A-4147-A177-3AD203B41FA5}">
                          <a16:colId xmlns:a16="http://schemas.microsoft.com/office/drawing/2014/main" val="417592285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RFC behavior RFC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Status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Comments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959424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Initialize minimum RTT values and round boundary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/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836219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Start a new round and reset per-round measurements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starts a new round when the ACK reaches or passes the boundary.</a:t>
                          </a:r>
                        </a:p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starts a new round only </a:t>
                          </a:r>
                          <a:r>
                            <a:rPr lang="en-US" sz="1700" b="1" dirty="0"/>
                            <a:t>after</a:t>
                          </a:r>
                          <a:r>
                            <a:rPr lang="en-US" sz="1700" dirty="0"/>
                            <a:t> the ACK passes the boundary.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410452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Update current-round RTT measurements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0861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Detect delay increase and enter CSS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22147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Apply slow start and CSS growth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does not explicitly apply </a:t>
                          </a:r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per-ACK limit </a:t>
                          </a:r>
                          <a:r>
                            <a:rPr lang="en-US" sz="1700" b="1" i="1" dirty="0"/>
                            <a:t>L</a:t>
                          </a:r>
                          <a:r>
                            <a:rPr lang="en-US" sz="1700" i="1" dirty="0"/>
                            <a:t>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954397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Return from CSS after a spurious slow start exit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checks rollback after </a:t>
                          </a:r>
                          <a:r>
                            <a:rPr lang="en-US" sz="1700" b="1" dirty="0"/>
                            <a:t>8 RTT </a:t>
                          </a:r>
                          <a:r>
                            <a:rPr lang="en-US" sz="1700" dirty="0"/>
                            <a:t>samples.</a:t>
                          </a:r>
                        </a:p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checks rollback one RTT sample later (</a:t>
                          </a:r>
                          <a:r>
                            <a:rPr lang="en-US" sz="1700" b="1" dirty="0"/>
                            <a:t>9 RTT </a:t>
                          </a:r>
                          <a:r>
                            <a:rPr lang="en-US" sz="1700" dirty="0"/>
                            <a:t>samples).</a:t>
                          </a:r>
                          <a:endParaRPr lang="en-US" sz="1700" i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22882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Complete CSS and enter congestion</a:t>
                          </a:r>
                        </a:p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avoidance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35062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Handle loss or ECN during slow start or CSS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sets </a:t>
                          </a:r>
                          <a14:m>
                            <m:oMath xmlns:m="http://schemas.openxmlformats.org/officeDocument/2006/math">
                              <m:r>
                                <a:rPr lang="en-US" sz="1700" b="1" i="1">
                                  <a:latin typeface="Cambria Math" panose="02040503050406030204" pitchFamily="18" charset="0"/>
                                </a:rPr>
                                <m:t>𝒔𝒔𝒕𝒉𝒓𝒆𝒔𝒉</m:t>
                              </m:r>
                              <m:r>
                                <a:rPr lang="en-US" sz="1700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700" b="1" i="1">
                                  <a:latin typeface="Cambria Math" panose="02040503050406030204" pitchFamily="18" charset="0"/>
                                </a:rPr>
                                <m:t>𝒄𝒘𝒏𝒅</m:t>
                              </m:r>
                              <m:r>
                                <a:rPr lang="en-US" sz="17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en-US" sz="1700" dirty="0"/>
                            <a:t> </a:t>
                          </a:r>
                        </a:p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uses the </a:t>
                          </a:r>
                          <a:r>
                            <a:rPr lang="en-US" sz="1700" b="1" dirty="0"/>
                            <a:t>standard CUBIC </a:t>
                          </a:r>
                          <a14:m>
                            <m:oMath xmlns:m="http://schemas.openxmlformats.org/officeDocument/2006/math">
                              <m:r>
                                <a:rPr lang="en-US" sz="1700" b="1" i="1">
                                  <a:latin typeface="Cambria Math" panose="02040503050406030204" pitchFamily="18" charset="0"/>
                                </a:rPr>
                                <m:t>𝒔𝒔𝒕𝒉𝒓𝒆𝒔𝒉</m:t>
                              </m:r>
                            </m:oMath>
                          </a14:m>
                          <a:r>
                            <a:rPr lang="en-US" sz="1700" dirty="0"/>
                            <a:t> update.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15254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Restrict HyStart++ to the initial slow start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39021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FDC9639-83DA-F74F-5C14-9A97F60989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9054060"/>
                  </p:ext>
                </p:extLst>
              </p:nvPr>
            </p:nvGraphicFramePr>
            <p:xfrm>
              <a:off x="141195" y="965200"/>
              <a:ext cx="11909610" cy="4927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99005">
                      <a:extLst>
                        <a:ext uri="{9D8B030D-6E8A-4147-A177-3AD203B41FA5}">
                          <a16:colId xmlns:a16="http://schemas.microsoft.com/office/drawing/2014/main" val="2103808464"/>
                        </a:ext>
                      </a:extLst>
                    </a:gridCol>
                    <a:gridCol w="1054100">
                      <a:extLst>
                        <a:ext uri="{9D8B030D-6E8A-4147-A177-3AD203B41FA5}">
                          <a16:colId xmlns:a16="http://schemas.microsoft.com/office/drawing/2014/main" val="748411655"/>
                        </a:ext>
                      </a:extLst>
                    </a:gridCol>
                    <a:gridCol w="6856505">
                      <a:extLst>
                        <a:ext uri="{9D8B030D-6E8A-4147-A177-3AD203B41FA5}">
                          <a16:colId xmlns:a16="http://schemas.microsoft.com/office/drawing/2014/main" val="417592285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RFC behavior RFC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Status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Comments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95942466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Initialize minimum RTT values and round boundary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/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83621979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Start a new round and reset per-round measurements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starts a new round when the ACK reaches or passes the boundary.</a:t>
                          </a:r>
                        </a:p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starts a new round only </a:t>
                          </a:r>
                          <a:r>
                            <a:rPr lang="en-US" sz="1700" b="1" dirty="0"/>
                            <a:t>after</a:t>
                          </a:r>
                          <a:r>
                            <a:rPr lang="en-US" sz="1700" dirty="0"/>
                            <a:t> the ACK passes the boundary.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410452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Update current-round RTT measurements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08615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Detect delay increase and enter CSS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22147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Apply slow start and CSS growth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does not explicitly apply </a:t>
                          </a:r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per-ACK limit </a:t>
                          </a:r>
                          <a:r>
                            <a:rPr lang="en-US" sz="1700" b="1" i="1" dirty="0"/>
                            <a:t>L</a:t>
                          </a:r>
                          <a:r>
                            <a:rPr lang="en-US" sz="1700" i="1" dirty="0"/>
                            <a:t>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95439718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Return from CSS after a spurious slow start exit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rPr>
                            <a:t>RFC</a:t>
                          </a:r>
                          <a:r>
                            <a:rPr lang="en-US" sz="1700" dirty="0"/>
                            <a:t> checks rollback after </a:t>
                          </a:r>
                          <a:r>
                            <a:rPr lang="en-US" sz="1700" b="1" dirty="0"/>
                            <a:t>8 RTT </a:t>
                          </a:r>
                          <a:r>
                            <a:rPr lang="en-US" sz="1700" dirty="0"/>
                            <a:t>samples.</a:t>
                          </a:r>
                        </a:p>
                        <a:p>
                          <a:r>
                            <a:rPr lang="en-US" sz="1700" dirty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</a:rPr>
                            <a:t>Linux</a:t>
                          </a:r>
                          <a:r>
                            <a:rPr lang="en-US" sz="1700" dirty="0"/>
                            <a:t> checks rollback one RTT sample later (</a:t>
                          </a:r>
                          <a:r>
                            <a:rPr lang="en-US" sz="1700" b="1" dirty="0"/>
                            <a:t>9 RTT </a:t>
                          </a:r>
                          <a:r>
                            <a:rPr lang="en-US" sz="1700" dirty="0"/>
                            <a:t>samples).</a:t>
                          </a:r>
                          <a:endParaRPr lang="en-US" sz="1700" i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2288208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Complete CSS and enter congestion</a:t>
                          </a:r>
                        </a:p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avoidance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3506263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Handle loss or ECN during slow start or CSS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Match*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73889" t="-654167" r="-556" b="-7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5254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Restrict HyStart++ to the initial slow start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7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---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39021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2988734-DD10-7E29-53DF-75AE63FCBAA7}"/>
              </a:ext>
            </a:extLst>
          </p:cNvPr>
          <p:cNvSpPr/>
          <p:nvPr/>
        </p:nvSpPr>
        <p:spPr>
          <a:xfrm>
            <a:off x="4171950" y="1402080"/>
            <a:ext cx="882650" cy="354330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16B239-AA88-4B22-629B-FF66478044B9}"/>
              </a:ext>
            </a:extLst>
          </p:cNvPr>
          <p:cNvSpPr/>
          <p:nvPr/>
        </p:nvSpPr>
        <p:spPr>
          <a:xfrm>
            <a:off x="4171950" y="2042795"/>
            <a:ext cx="882650" cy="354330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BFFF9E-ADF3-EB68-8EB3-1B69B18B8D49}"/>
              </a:ext>
            </a:extLst>
          </p:cNvPr>
          <p:cNvSpPr/>
          <p:nvPr/>
        </p:nvSpPr>
        <p:spPr>
          <a:xfrm>
            <a:off x="4171950" y="2611120"/>
            <a:ext cx="882650" cy="24955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E4090A-1D26-ACEA-B03A-6B785EFBB13B}"/>
              </a:ext>
            </a:extLst>
          </p:cNvPr>
          <p:cNvSpPr/>
          <p:nvPr/>
        </p:nvSpPr>
        <p:spPr>
          <a:xfrm>
            <a:off x="4171950" y="2979797"/>
            <a:ext cx="882650" cy="249555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C55539-1C56-6412-3A85-942B43B0802D}"/>
              </a:ext>
            </a:extLst>
          </p:cNvPr>
          <p:cNvSpPr/>
          <p:nvPr/>
        </p:nvSpPr>
        <p:spPr>
          <a:xfrm>
            <a:off x="4171950" y="3379094"/>
            <a:ext cx="882650" cy="24955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D9085-5D93-5980-B419-B128FE108C94}"/>
              </a:ext>
            </a:extLst>
          </p:cNvPr>
          <p:cNvSpPr/>
          <p:nvPr/>
        </p:nvSpPr>
        <p:spPr>
          <a:xfrm>
            <a:off x="4171950" y="4367332"/>
            <a:ext cx="882650" cy="424766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BB371F-7D20-816C-F298-5494980AED9F}"/>
              </a:ext>
            </a:extLst>
          </p:cNvPr>
          <p:cNvSpPr/>
          <p:nvPr/>
        </p:nvSpPr>
        <p:spPr>
          <a:xfrm>
            <a:off x="4171950" y="3743702"/>
            <a:ext cx="882650" cy="354330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12ABC7-489C-7CC1-207C-E19418014B63}"/>
              </a:ext>
            </a:extLst>
          </p:cNvPr>
          <p:cNvSpPr/>
          <p:nvPr/>
        </p:nvSpPr>
        <p:spPr>
          <a:xfrm>
            <a:off x="4171950" y="4993082"/>
            <a:ext cx="882650" cy="354330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0F43BE-3291-69BD-6000-B9459085564C}"/>
              </a:ext>
            </a:extLst>
          </p:cNvPr>
          <p:cNvSpPr/>
          <p:nvPr/>
        </p:nvSpPr>
        <p:spPr>
          <a:xfrm>
            <a:off x="4171950" y="5591312"/>
            <a:ext cx="882650" cy="219650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FA4A6B-846F-9BBC-CBD5-549C47860D65}"/>
              </a:ext>
            </a:extLst>
          </p:cNvPr>
          <p:cNvSpPr/>
          <p:nvPr/>
        </p:nvSpPr>
        <p:spPr>
          <a:xfrm>
            <a:off x="5213350" y="1402079"/>
            <a:ext cx="6661150" cy="45910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175428-CC76-5A97-F2CC-4FE14EC11475}"/>
              </a:ext>
            </a:extLst>
          </p:cNvPr>
          <p:cNvSpPr/>
          <p:nvPr/>
        </p:nvSpPr>
        <p:spPr>
          <a:xfrm>
            <a:off x="5213350" y="2055494"/>
            <a:ext cx="6661150" cy="459105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1C1AC7-37CD-9C14-06DF-42DFF1836397}"/>
              </a:ext>
            </a:extLst>
          </p:cNvPr>
          <p:cNvSpPr/>
          <p:nvPr/>
        </p:nvSpPr>
        <p:spPr>
          <a:xfrm>
            <a:off x="5226050" y="2670733"/>
            <a:ext cx="882650" cy="24955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586DE7-56E0-BBC6-1B28-50B0F4479DA6}"/>
              </a:ext>
            </a:extLst>
          </p:cNvPr>
          <p:cNvSpPr/>
          <p:nvPr/>
        </p:nvSpPr>
        <p:spPr>
          <a:xfrm>
            <a:off x="5226050" y="3039410"/>
            <a:ext cx="882650" cy="249555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89DCEA-9564-4D80-B604-FC3449295F45}"/>
              </a:ext>
            </a:extLst>
          </p:cNvPr>
          <p:cNvSpPr/>
          <p:nvPr/>
        </p:nvSpPr>
        <p:spPr>
          <a:xfrm>
            <a:off x="5226050" y="3400607"/>
            <a:ext cx="4845050" cy="219651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822C1C-82C0-5D22-B4DE-65343A909D0A}"/>
              </a:ext>
            </a:extLst>
          </p:cNvPr>
          <p:cNvSpPr/>
          <p:nvPr/>
        </p:nvSpPr>
        <p:spPr>
          <a:xfrm>
            <a:off x="5226050" y="4471981"/>
            <a:ext cx="882650" cy="354330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29A573-8842-6E54-D401-DE4874A6207F}"/>
              </a:ext>
            </a:extLst>
          </p:cNvPr>
          <p:cNvSpPr/>
          <p:nvPr/>
        </p:nvSpPr>
        <p:spPr>
          <a:xfrm>
            <a:off x="5226050" y="3752515"/>
            <a:ext cx="5810250" cy="493082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6CA0C2-B13F-7DD1-6105-8AA55D1E25DB}"/>
              </a:ext>
            </a:extLst>
          </p:cNvPr>
          <p:cNvSpPr/>
          <p:nvPr/>
        </p:nvSpPr>
        <p:spPr>
          <a:xfrm>
            <a:off x="5226050" y="4993082"/>
            <a:ext cx="5302250" cy="462839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2F241-96EB-2B00-7C0F-EED964C48726}"/>
              </a:ext>
            </a:extLst>
          </p:cNvPr>
          <p:cNvSpPr/>
          <p:nvPr/>
        </p:nvSpPr>
        <p:spPr>
          <a:xfrm>
            <a:off x="5226050" y="5650925"/>
            <a:ext cx="882650" cy="219650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603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256"/>
    </mc:Choice>
    <mc:Fallback xmlns="">
      <p:transition spd="slow" advTm="171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B230-26C7-1A3E-62B0-7524B8CAF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4D04C0-4FFA-EFDB-19A5-79ABA3121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345745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DBBFB4-DC8A-763C-F555-61C0CDBD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79E1C9-F8BA-1C7A-386B-36179EFF9F79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Paper Roadmap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F7AECB-6D16-6845-6882-57B3063530B4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89F176-5C26-50A0-F366-8232C0F4BCB8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30FA2BA-52ED-CF38-1CFD-676B9511E477}"/>
              </a:ext>
            </a:extLst>
          </p:cNvPr>
          <p:cNvSpPr/>
          <p:nvPr/>
        </p:nvSpPr>
        <p:spPr>
          <a:xfrm>
            <a:off x="571500" y="1682363"/>
            <a:ext cx="3284220" cy="1005840"/>
          </a:xfrm>
          <a:prstGeom prst="roundRect">
            <a:avLst/>
          </a:prstGeom>
          <a:solidFill>
            <a:srgbClr val="DCF2DC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1. RFC Flowchart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What HyStart++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s intended to do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CC7C37D-AAA9-BDF6-B123-FFC53C14FD07}"/>
              </a:ext>
            </a:extLst>
          </p:cNvPr>
          <p:cNvSpPr/>
          <p:nvPr/>
        </p:nvSpPr>
        <p:spPr>
          <a:xfrm>
            <a:off x="4320540" y="1682363"/>
            <a:ext cx="3284220" cy="1005840"/>
          </a:xfrm>
          <a:prstGeom prst="roundRect">
            <a:avLst/>
          </a:prstGeom>
          <a:solidFill>
            <a:srgbClr val="DBEAFE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2. Linux Paths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Where that behavior appears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B419868-9E39-A45D-A416-CADE427491C6}"/>
              </a:ext>
            </a:extLst>
          </p:cNvPr>
          <p:cNvSpPr/>
          <p:nvPr/>
        </p:nvSpPr>
        <p:spPr>
          <a:xfrm>
            <a:off x="8069580" y="1682363"/>
            <a:ext cx="3284220" cy="1005840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3. Validation Summary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Match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6FC735F-3D95-A299-21C7-6BEA2B785D8F}"/>
              </a:ext>
            </a:extLst>
          </p:cNvPr>
          <p:cNvSpPr/>
          <p:nvPr/>
        </p:nvSpPr>
        <p:spPr>
          <a:xfrm>
            <a:off x="1653316" y="3922643"/>
            <a:ext cx="3574004" cy="1005840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4. Evaluation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Controlled 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testbeds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D4870C3-4B81-86F5-8798-976EF1AAF31A}"/>
              </a:ext>
            </a:extLst>
          </p:cNvPr>
          <p:cNvSpPr/>
          <p:nvPr/>
        </p:nvSpPr>
        <p:spPr>
          <a:xfrm>
            <a:off x="6499636" y="3922643"/>
            <a:ext cx="3574004" cy="1005840"/>
          </a:xfrm>
          <a:prstGeom prst="roundRect">
            <a:avLst/>
          </a:prstGeom>
          <a:solidFill>
            <a:srgbClr val="FFDCDC"/>
          </a:solidFill>
          <a:ln w="15240">
            <a:solidFill>
              <a:srgbClr val="B9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Conclusion and future works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239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46"/>
    </mc:Choice>
    <mc:Fallback xmlns="">
      <p:transition spd="slow" advTm="140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209AF-FF0B-DD95-E337-7B8A74701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464993-3777-35B5-6940-E349B2CED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BC44F7-E292-51F3-EA0E-7013E5EEB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39489-4692-426C-F877-4DA44842E454}"/>
              </a:ext>
            </a:extLst>
          </p:cNvPr>
          <p:cNvSpPr txBox="1"/>
          <p:nvPr/>
        </p:nvSpPr>
        <p:spPr>
          <a:xfrm>
            <a:off x="260308" y="136525"/>
            <a:ext cx="416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Evaluation Testbeds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E240EC-F404-2256-7DCD-D14B747E1272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31550C-0E3F-F0F8-E57C-8DB917409A27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1F8CBAB7-F7E6-ECFE-4E0D-35422613E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823132"/>
              </p:ext>
            </p:extLst>
          </p:nvPr>
        </p:nvGraphicFramePr>
        <p:xfrm>
          <a:off x="577793" y="3389630"/>
          <a:ext cx="5289608" cy="2966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10088">
                  <a:extLst>
                    <a:ext uri="{9D8B030D-6E8A-4147-A177-3AD203B41FA5}">
                      <a16:colId xmlns:a16="http://schemas.microsoft.com/office/drawing/2014/main" val="1427778669"/>
                    </a:ext>
                  </a:extLst>
                </a:gridCol>
                <a:gridCol w="3779520">
                  <a:extLst>
                    <a:ext uri="{9D8B030D-6E8A-4147-A177-3AD203B41FA5}">
                      <a16:colId xmlns:a16="http://schemas.microsoft.com/office/drawing/2014/main" val="12581218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3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Algorithm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Traditional, HyStart, HyStart++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19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50, 100, 150 Mb/s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530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Base RTT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25, 100, 400 </a:t>
                      </a:r>
                      <a:r>
                        <a:rPr lang="en-US" sz="1600" dirty="0" err="1"/>
                        <a:t>ms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809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Queue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1, 2, 4 X BDP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792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Jitter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RTT/4, RTT/2, RTT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068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 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250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30 per config; 2,430 per algorithm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973086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A6F59131-C3F9-0CF9-5B44-8F767346B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582943"/>
              </p:ext>
            </p:extLst>
          </p:nvPr>
        </p:nvGraphicFramePr>
        <p:xfrm>
          <a:off x="6324600" y="4098369"/>
          <a:ext cx="5289608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10088">
                  <a:extLst>
                    <a:ext uri="{9D8B030D-6E8A-4147-A177-3AD203B41FA5}">
                      <a16:colId xmlns:a16="http://schemas.microsoft.com/office/drawing/2014/main" val="1427778669"/>
                    </a:ext>
                  </a:extLst>
                </a:gridCol>
                <a:gridCol w="3779520">
                  <a:extLst>
                    <a:ext uri="{9D8B030D-6E8A-4147-A177-3AD203B41FA5}">
                      <a16:colId xmlns:a16="http://schemas.microsoft.com/office/drawing/2014/main" val="12581218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93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Algorithm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Traditional, HyStart, HyStart++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19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45 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181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24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31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161 per algorithm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69532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6BFD029-A1DF-64F2-3DE7-30221B8658D1}"/>
              </a:ext>
            </a:extLst>
          </p:cNvPr>
          <p:cNvSpPr txBox="1"/>
          <p:nvPr/>
        </p:nvSpPr>
        <p:spPr>
          <a:xfrm>
            <a:off x="441961" y="847652"/>
            <a:ext cx="26314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F77B4"/>
                </a:solidFill>
              </a:rPr>
              <a:t>Controlled testbed</a:t>
            </a:r>
            <a:endParaRPr lang="en-US" sz="2000" dirty="0"/>
          </a:p>
        </p:txBody>
      </p:sp>
      <p:pic>
        <p:nvPicPr>
          <p:cNvPr id="16" name="Graphic 15" descr="Computer with solid fill">
            <a:extLst>
              <a:ext uri="{FF2B5EF4-FFF2-40B4-BE49-F238E27FC236}">
                <a16:creationId xmlns:a16="http://schemas.microsoft.com/office/drawing/2014/main" id="{29C143F3-2DDE-A25C-8809-AE463AF920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93" y="1639703"/>
            <a:ext cx="914400" cy="914400"/>
          </a:xfrm>
          <a:prstGeom prst="rect">
            <a:avLst/>
          </a:prstGeom>
        </p:spPr>
      </p:pic>
      <p:pic>
        <p:nvPicPr>
          <p:cNvPr id="18" name="Picture 17" descr="Router | Cisco Network Topology Icons 3015">
            <a:extLst>
              <a:ext uri="{FF2B5EF4-FFF2-40B4-BE49-F238E27FC236}">
                <a16:creationId xmlns:a16="http://schemas.microsoft.com/office/drawing/2014/main" id="{9E470D7B-FCC6-ED59-F14C-2203121E9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4125" y="1831618"/>
            <a:ext cx="774344" cy="530569"/>
          </a:xfrm>
          <a:prstGeom prst="rect">
            <a:avLst/>
          </a:prstGeom>
        </p:spPr>
      </p:pic>
      <p:pic>
        <p:nvPicPr>
          <p:cNvPr id="20" name="Graphic 19" descr="Laptop with solid fill">
            <a:extLst>
              <a:ext uri="{FF2B5EF4-FFF2-40B4-BE49-F238E27FC236}">
                <a16:creationId xmlns:a16="http://schemas.microsoft.com/office/drawing/2014/main" id="{8B9EFA0B-3F0E-2446-5E35-5EDABE2D86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80263" y="1639703"/>
            <a:ext cx="914400" cy="9144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55FD1C-5A59-9F7A-3465-923CBDA0DB78}"/>
              </a:ext>
            </a:extLst>
          </p:cNvPr>
          <p:cNvCxnSpPr>
            <a:stCxn id="16" idx="3"/>
            <a:endCxn id="18" idx="1"/>
          </p:cNvCxnSpPr>
          <p:nvPr/>
        </p:nvCxnSpPr>
        <p:spPr>
          <a:xfrm>
            <a:off x="1492193" y="2096903"/>
            <a:ext cx="781932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807CB-E299-6CEB-3AAE-2E5A066C2624}"/>
              </a:ext>
            </a:extLst>
          </p:cNvPr>
          <p:cNvCxnSpPr>
            <a:stCxn id="18" idx="3"/>
            <a:endCxn id="20" idx="1"/>
          </p:cNvCxnSpPr>
          <p:nvPr/>
        </p:nvCxnSpPr>
        <p:spPr>
          <a:xfrm>
            <a:off x="3048469" y="2096903"/>
            <a:ext cx="831794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A80176A0-F50E-5AE2-83CB-38A4D2B0F7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960" t="17228" r="5446"/>
          <a:stretch>
            <a:fillRect/>
          </a:stretch>
        </p:blipFill>
        <p:spPr>
          <a:xfrm>
            <a:off x="6352307" y="622837"/>
            <a:ext cx="4754880" cy="2948130"/>
          </a:xfrm>
          <a:prstGeom prst="rect">
            <a:avLst/>
          </a:prstGeom>
        </p:spPr>
      </p:pic>
      <p:sp>
        <p:nvSpPr>
          <p:cNvPr id="27" name="Text 6">
            <a:extLst>
              <a:ext uri="{FF2B5EF4-FFF2-40B4-BE49-F238E27FC236}">
                <a16:creationId xmlns:a16="http://schemas.microsoft.com/office/drawing/2014/main" id="{72CBB412-8BC7-28D6-7C9B-D8DD3B6229D3}"/>
              </a:ext>
            </a:extLst>
          </p:cNvPr>
          <p:cNvSpPr/>
          <p:nvPr/>
        </p:nvSpPr>
        <p:spPr>
          <a:xfrm>
            <a:off x="6591964" y="919724"/>
            <a:ext cx="4754880" cy="3280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7F0E"/>
                </a:solidFill>
              </a:rPr>
              <a:t>GEO testbed</a:t>
            </a:r>
            <a:endParaRPr lang="en-US" sz="2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D57767D-D29D-5F03-6FE9-9BB32AACB344}"/>
              </a:ext>
            </a:extLst>
          </p:cNvPr>
          <p:cNvSpPr txBox="1"/>
          <p:nvPr/>
        </p:nvSpPr>
        <p:spPr>
          <a:xfrm>
            <a:off x="577793" y="2464035"/>
            <a:ext cx="802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server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4173A4-5D2E-F657-6FD1-1235D2209C95}"/>
              </a:ext>
            </a:extLst>
          </p:cNvPr>
          <p:cNvSpPr txBox="1"/>
          <p:nvPr/>
        </p:nvSpPr>
        <p:spPr>
          <a:xfrm>
            <a:off x="1974285" y="2378174"/>
            <a:ext cx="1487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Host router</a:t>
            </a:r>
          </a:p>
          <a:p>
            <a:pPr algn="ctr"/>
            <a:r>
              <a:rPr lang="en-US" sz="1400" dirty="0"/>
              <a:t>(Raspberry Pi)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64F3DC7-0D27-AE92-8AF2-8EC15BD3926E}"/>
              </a:ext>
            </a:extLst>
          </p:cNvPr>
          <p:cNvSpPr txBox="1"/>
          <p:nvPr/>
        </p:nvSpPr>
        <p:spPr>
          <a:xfrm>
            <a:off x="3992024" y="2470507"/>
            <a:ext cx="802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client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83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90"/>
    </mc:Choice>
    <mc:Fallback xmlns="">
      <p:transition spd="slow" advTm="92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D08A2-0B9F-133F-FCD3-BE19C5F12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6380D7-85C2-4C8F-F36E-7C11147E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09D86A-AFA5-C5EA-9DC5-3AC5900D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FD64E-F798-FFE5-D54D-AF23F96A3CF6}"/>
              </a:ext>
            </a:extLst>
          </p:cNvPr>
          <p:cNvSpPr txBox="1"/>
          <p:nvPr/>
        </p:nvSpPr>
        <p:spPr>
          <a:xfrm>
            <a:off x="260308" y="136525"/>
            <a:ext cx="60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Evaluation Result: Download Time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1286D5-DC91-FB8D-535E-7F3E04BEBBAB}"/>
              </a:ext>
            </a:extLst>
          </p:cNvPr>
          <p:cNvCxnSpPr>
            <a:cxnSpLocks/>
          </p:cNvCxnSpPr>
          <p:nvPr/>
        </p:nvCxnSpPr>
        <p:spPr>
          <a:xfrm>
            <a:off x="282388" y="699247"/>
            <a:ext cx="50754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53C3D5-8674-BC69-1FBE-6A15D0D4341A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563263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0" descr="/mnt/data/download_time_vs_object_size(3).png">
            <a:extLst>
              <a:ext uri="{FF2B5EF4-FFF2-40B4-BE49-F238E27FC236}">
                <a16:creationId xmlns:a16="http://schemas.microsoft.com/office/drawing/2014/main" id="{E3248117-EDBB-F71E-996C-32240E03E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587" y="1613928"/>
            <a:ext cx="9286875" cy="47069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4BBF4D-9B35-2CF1-FAD5-F5313183BC09}"/>
              </a:ext>
            </a:extLst>
          </p:cNvPr>
          <p:cNvSpPr txBox="1"/>
          <p:nvPr/>
        </p:nvSpPr>
        <p:spPr>
          <a:xfrm>
            <a:off x="4487260" y="1090708"/>
            <a:ext cx="285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Controlled dataset</a:t>
            </a:r>
          </a:p>
        </p:txBody>
      </p:sp>
    </p:spTree>
    <p:extLst>
      <p:ext uri="{BB962C8B-B14F-4D97-AF65-F5344CB8AC3E}">
        <p14:creationId xmlns:p14="http://schemas.microsoft.com/office/powerpoint/2010/main" val="119524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486"/>
    </mc:Choice>
    <mc:Fallback xmlns="">
      <p:transition spd="slow" advTm="128486"/>
    </mc:Fallback>
  </mc:AlternateContent>
  <p:extLst>
    <p:ext uri="{3A86A75C-4F4B-4683-9AE1-C65F6400EC91}">
      <p14:laserTraceLst xmlns:p14="http://schemas.microsoft.com/office/powerpoint/2010/main">
        <p14:tracePtLst>
          <p14:tracePt t="31501" x="1955800" y="6819900"/>
          <p14:tracePt t="31511" x="1974850" y="6775450"/>
          <p14:tracePt t="31518" x="1974850" y="6737350"/>
          <p14:tracePt t="31529" x="1974850" y="6718300"/>
          <p14:tracePt t="31536" x="2000250" y="6692900"/>
          <p14:tracePt t="31546" x="2000250" y="6673850"/>
          <p14:tracePt t="31563" x="2019300" y="6654800"/>
          <p14:tracePt t="31580" x="2038350" y="6610350"/>
          <p14:tracePt t="31596" x="2057400" y="6553200"/>
          <p14:tracePt t="31614" x="2076450" y="6489700"/>
          <p14:tracePt t="31630" x="2076450" y="6451600"/>
          <p14:tracePt t="31648" x="2101850" y="6407150"/>
          <p14:tracePt t="31662" x="2120900" y="6350000"/>
          <p14:tracePt t="31680" x="2120900" y="6286500"/>
          <p14:tracePt t="31697" x="2139950" y="6248400"/>
          <p14:tracePt t="31729" x="2159000" y="6203950"/>
          <p14:tracePt t="31746" x="2184400" y="6165850"/>
          <p14:tracePt t="31762" x="2222500" y="6102350"/>
          <p14:tracePt t="31779" x="2222500" y="6083300"/>
          <p14:tracePt t="31795" x="2241550" y="6064250"/>
          <p14:tracePt t="31812" x="2241550" y="6038850"/>
          <p14:tracePt t="31828" x="2260600" y="6000750"/>
          <p14:tracePt t="31846" x="2324100" y="5880100"/>
          <p14:tracePt t="31862" x="2362200" y="5753100"/>
          <p14:tracePt t="31879" x="2387600" y="5676900"/>
          <p14:tracePt t="31895" x="2387600" y="5613400"/>
          <p14:tracePt t="31912" x="2406650" y="5549900"/>
          <p14:tracePt t="31929" x="2406650" y="5530850"/>
          <p14:tracePt t="31961" x="2406650" y="5511800"/>
          <p14:tracePt t="32012" x="2406650" y="5492750"/>
          <p14:tracePt t="32028" x="2406650" y="5467350"/>
          <p14:tracePt t="32062" x="2406650" y="5448300"/>
          <p14:tracePt t="32063" x="2406650" y="5429250"/>
          <p14:tracePt t="32079" x="2406650" y="5391150"/>
          <p14:tracePt t="32095" x="2406650" y="5327650"/>
          <p14:tracePt t="32112" x="2406650" y="5308600"/>
          <p14:tracePt t="32146" x="2406650" y="5264150"/>
          <p14:tracePt t="32162" x="2406650" y="5245100"/>
          <p14:tracePt t="32180" x="2406650" y="5226050"/>
          <p14:tracePt t="32212" x="2406650" y="5207000"/>
          <p14:tracePt t="32245" x="2406650" y="5181600"/>
          <p14:tracePt t="32354" x="2387600" y="5207000"/>
          <p14:tracePt t="32365" x="2387600" y="5226050"/>
          <p14:tracePt t="32378" x="2362200" y="5264150"/>
          <p14:tracePt t="32395" x="2343150" y="5308600"/>
          <p14:tracePt t="32429" x="2324100" y="5365750"/>
          <p14:tracePt t="32430" x="2305050" y="5410200"/>
          <p14:tracePt t="32446" x="2305050" y="5429250"/>
          <p14:tracePt t="32462" x="2305050" y="5448300"/>
          <p14:tracePt t="32495" x="2286000" y="5467350"/>
          <p14:tracePt t="32513" x="2286000" y="5492750"/>
          <p14:tracePt t="32545" x="2260600" y="5511800"/>
          <p14:tracePt t="32579" x="2260600" y="5530850"/>
          <p14:tracePt t="32612" x="2260600" y="5549900"/>
          <p14:tracePt t="32679" x="2260600" y="5575300"/>
          <p14:tracePt t="32712" x="2260600" y="5594350"/>
          <p14:tracePt t="32746" x="2260600" y="5613400"/>
          <p14:tracePt t="32762" x="2260600" y="5632450"/>
          <p14:tracePt t="32812" x="2286000" y="5651500"/>
          <p14:tracePt t="32846" x="2286000" y="5632450"/>
          <p14:tracePt t="32861" x="2305050" y="5594350"/>
          <p14:tracePt t="32879" x="2324100" y="5549900"/>
          <p14:tracePt t="32895" x="2324100" y="5530850"/>
          <p14:tracePt t="32912" x="2343150" y="5511800"/>
          <p14:tracePt t="32929" x="2343150" y="5492750"/>
          <p14:tracePt t="32961" x="2362200" y="5467350"/>
          <p14:tracePt t="32962" x="2362200" y="5448300"/>
          <p14:tracePt t="32978" x="2362200" y="5429250"/>
          <p14:tracePt t="32996" x="2387600" y="5410200"/>
          <p14:tracePt t="33012" x="2387600" y="5391150"/>
          <p14:tracePt t="33046" x="2406650" y="5346700"/>
          <p14:tracePt t="33096" x="2406650" y="5327650"/>
          <p14:tracePt t="33097" x="2406650" y="5308600"/>
          <p14:tracePt t="33162" x="2406650" y="5327650"/>
          <p14:tracePt t="33180" x="2406650" y="5365750"/>
          <p14:tracePt t="33184" x="2406650" y="5391150"/>
          <p14:tracePt t="33196" x="2387600" y="5448300"/>
          <p14:tracePt t="33212" x="2387600" y="5492750"/>
          <p14:tracePt t="33230" x="2387600" y="5530850"/>
          <p14:tracePt t="33245" x="2362200" y="5575300"/>
          <p14:tracePt t="33263" x="2362200" y="5613400"/>
          <p14:tracePt t="33296" x="2362200" y="5632450"/>
          <p14:tracePt t="33412" x="2362200" y="5613400"/>
          <p14:tracePt t="33446" x="2362200" y="5594350"/>
          <p14:tracePt t="33462" x="2387600" y="5575300"/>
          <p14:tracePt t="33496" x="2387600" y="5530850"/>
          <p14:tracePt t="33512" x="2406650" y="5530850"/>
          <p14:tracePt t="33529" x="2406650" y="5511800"/>
          <p14:tracePt t="33562" x="2406650" y="5492750"/>
          <p14:tracePt t="33596" x="2406650" y="5467350"/>
          <p14:tracePt t="33712" x="2406650" y="5492750"/>
          <p14:tracePt t="33728" x="2362200" y="5594350"/>
          <p14:tracePt t="33737" x="2343150" y="5632450"/>
          <p14:tracePt t="33746" x="2305050" y="5695950"/>
          <p14:tracePt t="33762" x="2241550" y="5816600"/>
          <p14:tracePt t="33779" x="2184400" y="5899150"/>
          <p14:tracePt t="33780" x="2159000" y="5962650"/>
          <p14:tracePt t="33796" x="2120900" y="6000750"/>
          <p14:tracePt t="33899" x="2120900" y="5981700"/>
          <p14:tracePt t="33928" x="2120900" y="5962650"/>
          <p14:tracePt t="33937" x="2120900" y="5937250"/>
          <p14:tracePt t="33962" x="2120900" y="5918200"/>
          <p14:tracePt t="33978" x="2139950" y="5899150"/>
          <p14:tracePt t="33996" x="2139950" y="5880100"/>
          <p14:tracePt t="34012" x="2139950" y="5861050"/>
          <p14:tracePt t="34029" x="2159000" y="5835650"/>
          <p14:tracePt t="34045" x="2159000" y="5816600"/>
          <p14:tracePt t="34062" x="2159000" y="5797550"/>
          <p14:tracePt t="34078" x="2159000" y="5778500"/>
          <p14:tracePt t="34079" x="2184400" y="5778500"/>
          <p14:tracePt t="34096" x="2184400" y="5753100"/>
          <p14:tracePt t="34192" x="2184400" y="5778500"/>
          <p14:tracePt t="34199" x="2159000" y="5816600"/>
          <p14:tracePt t="34212" x="2159000" y="5835650"/>
          <p14:tracePt t="34229" x="2159000" y="5880100"/>
          <p14:tracePt t="34245" x="2139950" y="5918200"/>
          <p14:tracePt t="34296" x="2120900" y="5937250"/>
          <p14:tracePt t="34345" x="2120900" y="5918200"/>
          <p14:tracePt t="34362" x="2139950" y="5918200"/>
          <p14:tracePt t="34379" x="2139950" y="5880100"/>
          <p14:tracePt t="34380" x="2159000" y="5835650"/>
          <p14:tracePt t="34396" x="2159000" y="5778500"/>
          <p14:tracePt t="34412" x="2203450" y="5695950"/>
          <p14:tracePt t="34429" x="2222500" y="5676900"/>
          <p14:tracePt t="34445" x="2222500" y="5651500"/>
          <p14:tracePt t="34463" x="2222500" y="5632450"/>
          <p14:tracePt t="34596" x="2222500" y="5651500"/>
          <p14:tracePt t="34612" x="2222500" y="5695950"/>
          <p14:tracePt t="34629" x="2203450" y="5734050"/>
          <p14:tracePt t="34662" x="2203450" y="5797550"/>
          <p14:tracePt t="34754" x="2203450" y="5778500"/>
          <p14:tracePt t="34762" x="2222500" y="5753100"/>
          <p14:tracePt t="34769" x="2222500" y="5734050"/>
          <p14:tracePt t="34784" x="2241550" y="5715000"/>
          <p14:tracePt t="34812" x="2241550" y="5695950"/>
          <p14:tracePt t="34845" x="2241550" y="5676900"/>
          <p14:tracePt t="45344" x="2241550" y="5816600"/>
          <p14:tracePt t="45350" x="2241550" y="5835650"/>
          <p14:tracePt t="45367" x="2241550" y="5861050"/>
          <p14:tracePt t="45378" x="2241550" y="5880100"/>
          <p14:tracePt t="45412" x="2241550" y="5899150"/>
          <p14:tracePt t="45428" x="2241550" y="5918200"/>
          <p14:tracePt t="45445" x="2260600" y="5918200"/>
          <p14:tracePt t="45461" x="2260600" y="5937250"/>
          <p14:tracePt t="45528" x="2286000" y="5962650"/>
          <p14:tracePt t="45563" x="2286000" y="5981700"/>
          <p14:tracePt t="45612" x="2286000" y="6000750"/>
          <p14:tracePt t="45645" x="2305050" y="6000750"/>
          <p14:tracePt t="45661" x="2305050" y="6019800"/>
          <p14:tracePt t="45728" x="2305050" y="6038850"/>
          <p14:tracePt t="45787" x="2324100" y="6038850"/>
          <p14:tracePt t="45824" x="2324100" y="6064250"/>
          <p14:tracePt t="46012" x="2343150" y="6064250"/>
          <p14:tracePt t="46162" x="2387600" y="6064250"/>
          <p14:tracePt t="46182" x="2406650" y="6064250"/>
          <p14:tracePt t="46199" x="2425700" y="6064250"/>
          <p14:tracePt t="46211" x="2444750" y="6064250"/>
          <p14:tracePt t="46228" x="2463800" y="6064250"/>
          <p14:tracePt t="46245" x="2508250" y="6064250"/>
          <p14:tracePt t="46261" x="2527300" y="6064250"/>
          <p14:tracePt t="46278" x="2546350" y="6064250"/>
          <p14:tracePt t="46295" x="2571750" y="6064250"/>
          <p14:tracePt t="46312" x="2590800" y="6038850"/>
          <p14:tracePt t="46329" x="2647950" y="6019800"/>
          <p14:tracePt t="46345" x="2692400" y="6000750"/>
          <p14:tracePt t="46361" x="2711450" y="5981700"/>
          <p14:tracePt t="46379" x="2730500" y="5981700"/>
          <p14:tracePt t="46395" x="2774950" y="5981700"/>
          <p14:tracePt t="46412" x="2813050" y="5962650"/>
          <p14:tracePt t="46428" x="2851150" y="5962650"/>
          <p14:tracePt t="46446" x="2895600" y="5937250"/>
          <p14:tracePt t="46462" x="2933700" y="5937250"/>
          <p14:tracePt t="46479" x="2959100" y="5937250"/>
          <p14:tracePt t="46495" x="2978150" y="5937250"/>
          <p14:tracePt t="46512" x="3016250" y="5937250"/>
          <p14:tracePt t="46545" x="3098800" y="5937250"/>
          <p14:tracePt t="46561" x="3117850" y="5937250"/>
          <p14:tracePt t="46579" x="3181350" y="5918200"/>
          <p14:tracePt t="46595" x="3244850" y="5918200"/>
          <p14:tracePt t="46612" x="3302000" y="5918200"/>
          <p14:tracePt t="46628" x="3346450" y="5918200"/>
          <p14:tracePt t="46645" x="3384550" y="5918200"/>
          <p14:tracePt t="46661" x="3403600" y="5918200"/>
          <p14:tracePt t="46678" x="3422650" y="5918200"/>
          <p14:tracePt t="46695" x="3486150" y="5899150"/>
          <p14:tracePt t="46745" x="3568700" y="5899150"/>
          <p14:tracePt t="46762" x="3606800" y="5899150"/>
          <p14:tracePt t="46779" x="3632200" y="5918200"/>
          <p14:tracePt t="46795" x="3670300" y="5918200"/>
          <p14:tracePt t="46812" x="3689350" y="5918200"/>
          <p14:tracePt t="46828" x="3752850" y="5918200"/>
          <p14:tracePt t="46846" x="3790950" y="5918200"/>
          <p14:tracePt t="46861" x="3810000" y="5918200"/>
          <p14:tracePt t="46879" x="3835400" y="5918200"/>
          <p14:tracePt t="46895" x="3873500" y="5918200"/>
          <p14:tracePt t="46912" x="3892550" y="5918200"/>
          <p14:tracePt t="46928" x="3911600" y="5918200"/>
          <p14:tracePt t="46945" x="3956050" y="5918200"/>
          <p14:tracePt t="46961" x="3994150" y="5918200"/>
          <p14:tracePt t="46979" x="4019550" y="5937250"/>
          <p14:tracePt t="46995" x="4095750" y="5937250"/>
          <p14:tracePt t="47012" x="4178300" y="5937250"/>
          <p14:tracePt t="47028" x="4241800" y="5937250"/>
          <p14:tracePt t="47045" x="4279900" y="5937250"/>
          <p14:tracePt t="47062" x="4362450" y="5937250"/>
          <p14:tracePt t="47062" x="4381500" y="5937250"/>
          <p14:tracePt t="47079" x="4445000" y="5937250"/>
          <p14:tracePt t="47095" x="4483100" y="5937250"/>
          <p14:tracePt t="47112" x="4546600" y="5937250"/>
          <p14:tracePt t="47128" x="4584700" y="5937250"/>
          <p14:tracePt t="47146" x="4667250" y="5937250"/>
          <p14:tracePt t="47162" x="4730750" y="5937250"/>
          <p14:tracePt t="47180" x="4768850" y="5937250"/>
          <p14:tracePt t="47196" x="4794250" y="5937250"/>
          <p14:tracePt t="47213" x="4832350" y="5937250"/>
          <p14:tracePt t="47228" x="4933950" y="5962650"/>
          <p14:tracePt t="47245" x="4972050" y="5962650"/>
          <p14:tracePt t="47262" x="5016500" y="5962650"/>
          <p14:tracePt t="47279" x="5099050" y="5962650"/>
          <p14:tracePt t="47295" x="5118100" y="5962650"/>
          <p14:tracePt t="47312" x="5137150" y="5962650"/>
          <p14:tracePt t="47328" x="5156200" y="5962650"/>
          <p14:tracePt t="47345" x="5200650" y="5962650"/>
          <p14:tracePt t="47362" x="5238750" y="5962650"/>
          <p14:tracePt t="47379" x="5257800" y="5962650"/>
          <p14:tracePt t="47395" x="5283200" y="5962650"/>
          <p14:tracePt t="47412" x="5302250" y="5962650"/>
          <p14:tracePt t="47445" x="5422900" y="5962650"/>
          <p14:tracePt t="47462" x="5486400" y="5962650"/>
          <p14:tracePt t="47479" x="5568950" y="5962650"/>
          <p14:tracePt t="47495" x="5607050" y="5962650"/>
          <p14:tracePt t="47513" x="5727700" y="5962650"/>
          <p14:tracePt t="47529" x="5810250" y="5962650"/>
          <p14:tracePt t="47546" x="5848350" y="5937250"/>
          <p14:tracePt t="47562" x="5911850" y="5937250"/>
          <p14:tracePt t="47579" x="5956300" y="5937250"/>
          <p14:tracePt t="47595" x="6057900" y="5937250"/>
          <p14:tracePt t="47612" x="6115050" y="5937250"/>
          <p14:tracePt t="47646" x="6261100" y="5937250"/>
          <p14:tracePt t="47648" x="6280150" y="5937250"/>
          <p14:tracePt t="47662" x="6318250" y="5937250"/>
          <p14:tracePt t="47679" x="6419850" y="5937250"/>
          <p14:tracePt t="47695" x="6483350" y="5937250"/>
          <p14:tracePt t="47712" x="6546850" y="5937250"/>
          <p14:tracePt t="47728" x="6604000" y="5937250"/>
          <p14:tracePt t="47746" x="6648450" y="5937250"/>
          <p14:tracePt t="47779" x="6705600" y="5962650"/>
          <p14:tracePt t="47812" x="6769100" y="5962650"/>
          <p14:tracePt t="47829" x="6788150" y="5962650"/>
          <p14:tracePt t="47846" x="6807200" y="5962650"/>
          <p14:tracePt t="47879" x="6832600" y="5962650"/>
          <p14:tracePt t="47962" x="6851650" y="5962650"/>
          <p14:tracePt t="51404" x="6832600" y="5937250"/>
          <p14:tracePt t="51420" x="6832600" y="5918200"/>
          <p14:tracePt t="51502" x="6832600" y="5899150"/>
          <p14:tracePt t="51517" x="6832600" y="5880100"/>
          <p14:tracePt t="51524" x="6832600" y="5835650"/>
          <p14:tracePt t="51562" x="6832600" y="5778500"/>
          <p14:tracePt t="51578" x="6807200" y="5778500"/>
          <p14:tracePt t="51595" x="6788150" y="5753100"/>
          <p14:tracePt t="51612" x="6769100" y="5753100"/>
          <p14:tracePt t="51628" x="6750050" y="5753100"/>
          <p14:tracePt t="51944" x="6731000" y="5734050"/>
          <p14:tracePt t="51954" x="6667500" y="5676900"/>
          <p14:tracePt t="51962" x="6623050" y="5613400"/>
          <p14:tracePt t="51971" x="6584950" y="5549900"/>
          <p14:tracePt t="51978" x="6546850" y="5511800"/>
          <p14:tracePt t="51995" x="6464300" y="5429250"/>
          <p14:tracePt t="52011" x="6235700" y="5245100"/>
          <p14:tracePt t="52029" x="6057900" y="5181600"/>
          <p14:tracePt t="52062" x="5670550" y="5041900"/>
          <p14:tracePt t="52095" x="5302250" y="4857750"/>
          <p14:tracePt t="52112" x="5137150" y="4838700"/>
          <p14:tracePt t="52129" x="5035550" y="4819650"/>
          <p14:tracePt t="52162" x="4832350" y="4775200"/>
          <p14:tracePt t="52180" x="4768850" y="4775200"/>
          <p14:tracePt t="52196" x="4648200" y="4794250"/>
          <p14:tracePt t="52229" x="4279900" y="4775200"/>
          <p14:tracePt t="52230" x="4178300" y="4775200"/>
          <p14:tracePt t="52245" x="3975100" y="4756150"/>
          <p14:tracePt t="52263" x="3835400" y="4737100"/>
          <p14:tracePt t="52295" x="3670300" y="4718050"/>
          <p14:tracePt t="52297" x="3651250" y="4718050"/>
          <p14:tracePt t="52312" x="3632200" y="4718050"/>
          <p14:tracePt t="52329" x="3587750" y="4737100"/>
          <p14:tracePt t="52345" x="3549650" y="4737100"/>
          <p14:tracePt t="52362" x="3486150" y="4756150"/>
          <p14:tracePt t="52379" x="3448050" y="4756150"/>
          <p14:tracePt t="52429" x="3403600" y="4756150"/>
          <p14:tracePt t="52445" x="3384550" y="4775200"/>
          <p14:tracePt t="52463" x="3200400" y="4794250"/>
          <p14:tracePt t="52478" x="3136900" y="4794250"/>
          <p14:tracePt t="52812" x="3162300" y="4794250"/>
          <p14:tracePt t="52862" x="3181350" y="4775200"/>
          <p14:tracePt t="52895" x="3200400" y="4775200"/>
          <p14:tracePt t="52945" x="3219450" y="4775200"/>
          <p14:tracePt t="52978" x="3244850" y="4775200"/>
          <p14:tracePt t="53012" x="3263900" y="4775200"/>
          <p14:tracePt t="53028" x="3321050" y="4756150"/>
          <p14:tracePt t="53045" x="3365500" y="4737100"/>
          <p14:tracePt t="53062" x="3422650" y="4737100"/>
          <p14:tracePt t="53079" x="3467100" y="4718050"/>
          <p14:tracePt t="53112" x="3505200" y="4718050"/>
          <p14:tracePt t="53129" x="3505200" y="4692650"/>
          <p14:tracePt t="53145" x="3549650" y="4692650"/>
          <p14:tracePt t="53180" x="3606800" y="4692650"/>
          <p14:tracePt t="53183" x="3632200" y="4692650"/>
          <p14:tracePt t="53196" x="3651250" y="4692650"/>
          <p14:tracePt t="53212" x="3771900" y="4673600"/>
          <p14:tracePt t="53228" x="3835400" y="4654550"/>
          <p14:tracePt t="53245" x="3873500" y="4654550"/>
          <p14:tracePt t="53262" x="3911600" y="4654550"/>
          <p14:tracePt t="53279" x="3956050" y="4635500"/>
          <p14:tracePt t="53280" x="3975100" y="4635500"/>
          <p14:tracePt t="53296" x="4038600" y="4610100"/>
          <p14:tracePt t="53312" x="4057650" y="4610100"/>
          <p14:tracePt t="53329" x="4076700" y="4591050"/>
          <p14:tracePt t="53346" x="4095750" y="4591050"/>
          <p14:tracePt t="53362" x="4121150" y="4572000"/>
          <p14:tracePt t="53378" x="4140200" y="4552950"/>
          <p14:tracePt t="53396" x="4159250" y="4552950"/>
          <p14:tracePt t="53412" x="4178300" y="4533900"/>
          <p14:tracePt t="53428" x="4222750" y="4508500"/>
          <p14:tracePt t="53445" x="4279900" y="4489450"/>
          <p14:tracePt t="53462" x="4298950" y="4470400"/>
          <p14:tracePt t="53479" x="4381500" y="4451350"/>
          <p14:tracePt t="53512" x="4445000" y="4406900"/>
          <p14:tracePt t="53529" x="4610100" y="4368800"/>
          <p14:tracePt t="53546" x="4648200" y="4349750"/>
          <p14:tracePt t="53562" x="4686300" y="4349750"/>
          <p14:tracePt t="53578" x="4749800" y="4324350"/>
          <p14:tracePt t="53596" x="4832350" y="4305300"/>
          <p14:tracePt t="53612" x="4914900" y="4286250"/>
          <p14:tracePt t="53629" x="4997450" y="4267200"/>
          <p14:tracePt t="53646" x="5073650" y="4248150"/>
          <p14:tracePt t="53662" x="5156200" y="4222750"/>
          <p14:tracePt t="53663" x="5219700" y="4203700"/>
          <p14:tracePt t="53679" x="5302250" y="4203700"/>
          <p14:tracePt t="53695" x="5384800" y="4184650"/>
          <p14:tracePt t="53712" x="5422900" y="4165600"/>
          <p14:tracePt t="53729" x="5505450" y="4146550"/>
          <p14:tracePt t="53746" x="5568950" y="4121150"/>
          <p14:tracePt t="53762" x="5626100" y="4102100"/>
          <p14:tracePt t="53779" x="5689600" y="4083050"/>
          <p14:tracePt t="53795" x="5772150" y="4064000"/>
          <p14:tracePt t="53812" x="5791200" y="4064000"/>
          <p14:tracePt t="53829" x="5829300" y="4064000"/>
          <p14:tracePt t="53846" x="5848350" y="4064000"/>
          <p14:tracePt t="53861" x="5892800" y="4064000"/>
          <p14:tracePt t="53879" x="5911850" y="4038600"/>
          <p14:tracePt t="53896" x="5956300" y="4038600"/>
          <p14:tracePt t="53913" x="5956300" y="4019550"/>
          <p14:tracePt t="53929" x="5975350" y="4019550"/>
          <p14:tracePt t="53979" x="5994400" y="4019550"/>
          <p14:tracePt t="64184" x="5956300" y="3962400"/>
          <p14:tracePt t="64191" x="5930900" y="3917950"/>
          <p14:tracePt t="64199" x="5911850" y="3898900"/>
          <p14:tracePt t="64214" x="5892800" y="3835400"/>
          <p14:tracePt t="64228" x="5848350" y="3797300"/>
          <p14:tracePt t="64245" x="5791200" y="3676650"/>
          <p14:tracePt t="64262" x="5746750" y="3549650"/>
          <p14:tracePt t="64278" x="5689600" y="3492500"/>
          <p14:tracePt t="64295" x="5670550" y="3429000"/>
          <p14:tracePt t="64311" x="5588000" y="3289300"/>
          <p14:tracePt t="64329" x="5524500" y="3206750"/>
          <p14:tracePt t="64345" x="5461000" y="3124200"/>
          <p14:tracePt t="64362" x="5384800" y="3041650"/>
          <p14:tracePt t="64378" x="5340350" y="2959100"/>
          <p14:tracePt t="64395" x="5257800" y="2838450"/>
          <p14:tracePt t="64412" x="5200650" y="2736850"/>
          <p14:tracePt t="64429" x="5099050" y="2654300"/>
          <p14:tracePt t="64445" x="5035550" y="2590800"/>
          <p14:tracePt t="64462" x="5016500" y="2552700"/>
          <p14:tracePt t="64478" x="4997450" y="2533650"/>
          <p14:tracePt t="64495" x="4997450" y="2508250"/>
          <p14:tracePt t="64545" x="4997450" y="2489200"/>
          <p14:tracePt t="64679" x="4972050" y="2470150"/>
          <p14:tracePt t="64729" x="4953000" y="2533650"/>
          <p14:tracePt t="64745" x="4933950" y="2609850"/>
          <p14:tracePt t="64762" x="4895850" y="2717800"/>
          <p14:tracePt t="64779" x="4895850" y="2736850"/>
          <p14:tracePt t="64812" x="4870450" y="2774950"/>
          <p14:tracePt t="64866" x="4870450" y="2794000"/>
          <p14:tracePt t="64962" x="4870450" y="2819400"/>
          <p14:tracePt t="87257" x="4851400" y="2978150"/>
          <p14:tracePt t="87263" x="4851400" y="3060700"/>
          <p14:tracePt t="87270" x="4832350" y="3143250"/>
          <p14:tracePt t="87279" x="4813300" y="3206750"/>
          <p14:tracePt t="87295" x="4768850" y="3327400"/>
          <p14:tracePt t="87312" x="4730750" y="3448050"/>
          <p14:tracePt t="87328" x="4686300" y="3549650"/>
          <p14:tracePt t="87345" x="4629150" y="3651250"/>
          <p14:tracePt t="87361" x="4610100" y="3695700"/>
          <p14:tracePt t="87379" x="4584700" y="3733800"/>
          <p14:tracePt t="87395" x="4565650" y="3752850"/>
          <p14:tracePt t="87428" x="4546600" y="3778250"/>
          <p14:tracePt t="87445" x="4546600" y="3797300"/>
          <p14:tracePt t="87462" x="4508500" y="3860800"/>
          <p14:tracePt t="87479" x="4483100" y="3879850"/>
          <p14:tracePt t="87495" x="4464050" y="3898900"/>
          <p14:tracePt t="87512" x="4464050" y="3917950"/>
          <p14:tracePt t="87528" x="4445000" y="3917950"/>
          <p14:tracePt t="87545" x="4425950" y="3937000"/>
          <p14:tracePt t="87562" x="4406900" y="3937000"/>
          <p14:tracePt t="87579" x="4381500" y="3981450"/>
          <p14:tracePt t="87595" x="4343400" y="3981450"/>
          <p14:tracePt t="87612" x="4324350" y="4000500"/>
          <p14:tracePt t="87628" x="4260850" y="4038600"/>
          <p14:tracePt t="87645" x="4197350" y="4083050"/>
          <p14:tracePt t="87662" x="4140200" y="4121150"/>
          <p14:tracePt t="87678" x="4095750" y="4146550"/>
          <p14:tracePt t="87695" x="4076700" y="4146550"/>
          <p14:tracePt t="87712" x="4076700" y="4165600"/>
          <p14:tracePt t="87870" x="4057650" y="4203700"/>
          <p14:tracePt t="87878" x="4057650" y="4222750"/>
          <p14:tracePt t="87886" x="4038600" y="4286250"/>
          <p14:tracePt t="87894" x="4038600" y="4305300"/>
          <p14:tracePt t="87912" x="4038600" y="4349750"/>
          <p14:tracePt t="90269" x="4038600" y="4324350"/>
          <p14:tracePt t="90470" x="4038600" y="4305300"/>
          <p14:tracePt t="90503" x="4038600" y="4286250"/>
          <p14:tracePt t="90628" x="4038600" y="4267200"/>
          <p14:tracePt t="90958" x="4019550" y="4267200"/>
          <p14:tracePt t="90973" x="3994150" y="4267200"/>
          <p14:tracePt t="91019" x="3975100" y="4267200"/>
          <p14:tracePt t="91041" x="3956050" y="4267200"/>
          <p14:tracePt t="91065" x="3937000" y="4267200"/>
          <p14:tracePt t="91074" x="3937000" y="4286250"/>
          <p14:tracePt t="91258" x="3937000" y="4267200"/>
          <p14:tracePt t="91296" x="3956050" y="4267200"/>
          <p14:tracePt t="91310" x="3956050" y="4248150"/>
          <p14:tracePt t="91327" x="3975100" y="4222750"/>
          <p14:tracePt t="91341" x="3994150" y="4203700"/>
          <p14:tracePt t="91361" x="4019550" y="4184650"/>
          <p14:tracePt t="91378" x="4121150" y="4064000"/>
          <p14:tracePt t="91395" x="4178300" y="3981450"/>
          <p14:tracePt t="91411" x="4222750" y="3898900"/>
          <p14:tracePt t="91428" x="4241800" y="3860800"/>
          <p14:tracePt t="91446" x="4279900" y="3733800"/>
          <p14:tracePt t="91462" x="4298950" y="3676650"/>
          <p14:tracePt t="91479" x="4324350" y="3594100"/>
          <p14:tracePt t="91495" x="4343400" y="3492500"/>
          <p14:tracePt t="91511" x="4381500" y="3390900"/>
          <p14:tracePt t="91529" x="4406900" y="3289300"/>
          <p14:tracePt t="91545" x="4425950" y="3244850"/>
          <p14:tracePt t="91562" x="4425950" y="3206750"/>
          <p14:tracePt t="91578" x="4445000" y="3181350"/>
          <p14:tracePt t="91595" x="4445000" y="3143250"/>
          <p14:tracePt t="91671" x="4464050" y="3143250"/>
          <p14:tracePt t="91696" x="4464050" y="3225800"/>
          <p14:tracePt t="91712" x="4464050" y="3346450"/>
          <p14:tracePt t="91729" x="4483100" y="3448050"/>
          <p14:tracePt t="91745" x="4508500" y="3594100"/>
          <p14:tracePt t="91763" x="4546600" y="3752850"/>
          <p14:tracePt t="91778" x="4546600" y="3816350"/>
          <p14:tracePt t="91796" x="4565650" y="3860800"/>
          <p14:tracePt t="91811" x="4565650" y="3937000"/>
          <p14:tracePt t="91829" x="4584700" y="4038600"/>
          <p14:tracePt t="91845" x="4584700" y="4083050"/>
          <p14:tracePt t="91862" x="4584700" y="4102100"/>
          <p14:tracePt t="91879" x="4584700" y="4121150"/>
          <p14:tracePt t="91978" x="4584700" y="4102100"/>
          <p14:tracePt t="91988" x="4584700" y="4038600"/>
          <p14:tracePt t="91995" x="4584700" y="3962400"/>
          <p14:tracePt t="92012" x="4610100" y="3797300"/>
          <p14:tracePt t="92029" x="4648200" y="3549650"/>
          <p14:tracePt t="92045" x="4686300" y="3308350"/>
          <p14:tracePt t="92046" x="4730750" y="3181350"/>
          <p14:tracePt t="92063" x="4768850" y="2959100"/>
          <p14:tracePt t="92079" x="4813300" y="2794000"/>
          <p14:tracePt t="92096" x="4851400" y="2692400"/>
          <p14:tracePt t="92112" x="4870450" y="2609850"/>
          <p14:tracePt t="92129" x="4914900" y="2552700"/>
          <p14:tracePt t="92166" x="4914900" y="2533650"/>
          <p14:tracePt t="92245" x="4914900" y="2552700"/>
          <p14:tracePt t="92262" x="4933950" y="2673350"/>
          <p14:tracePt t="92279" x="4972050" y="2895600"/>
          <p14:tracePt t="92302" x="4997450" y="3041650"/>
          <p14:tracePt t="92312" x="5035550" y="3244850"/>
          <p14:tracePt t="92330" x="5054600" y="3346450"/>
          <p14:tracePt t="92346" x="5073650" y="3467100"/>
          <p14:tracePt t="92364" x="5073650" y="3492500"/>
          <p14:tracePt t="92379" x="5073650" y="3530600"/>
          <p14:tracePt t="92395" x="5073650" y="3549650"/>
          <p14:tracePt t="92412" x="5073650" y="3575050"/>
          <p14:tracePt t="92429" x="5099050" y="3575050"/>
          <p14:tracePt t="92445" x="5099050" y="3594100"/>
          <p14:tracePt t="92548" x="5099050" y="3575050"/>
          <p14:tracePt t="93307" x="5099050" y="3594100"/>
          <p14:tracePt t="93316" x="5099050" y="3613150"/>
          <p14:tracePt t="93328" x="5099050" y="3651250"/>
          <p14:tracePt t="93336" x="5099050" y="3676650"/>
          <p14:tracePt t="93361" x="5099050" y="3879850"/>
          <p14:tracePt t="93378" x="5099050" y="3898900"/>
          <p14:tracePt t="93395" x="5099050" y="3917950"/>
          <p14:tracePt t="127130" x="5099050" y="4222750"/>
          <p14:tracePt t="127137" x="5099050" y="4305300"/>
          <p14:tracePt t="127172" x="5073650" y="4572000"/>
          <p14:tracePt t="127177" x="5073650" y="4635500"/>
          <p14:tracePt t="127184" x="5073650" y="4673600"/>
          <p14:tracePt t="127190" x="5073650" y="4718050"/>
          <p14:tracePt t="127198" x="5073650" y="4737100"/>
          <p14:tracePt t="127228" x="5073650" y="4756150"/>
          <p14:tracePt t="127262" x="5054600" y="4819650"/>
          <p14:tracePt t="127278" x="5016500" y="4895850"/>
          <p14:tracePt t="127295" x="4895850" y="5162550"/>
          <p14:tracePt t="127312" x="4686300" y="5448300"/>
          <p14:tracePt t="127329" x="4381500" y="5753100"/>
          <p14:tracePt t="127345" x="3994150" y="6038850"/>
          <p14:tracePt t="127362" x="3651250" y="6248400"/>
          <p14:tracePt t="127378" x="3346450" y="6432550"/>
          <p14:tracePt t="127395" x="3282950" y="6451600"/>
          <p14:tracePt t="127411" x="3282950" y="6470650"/>
          <p14:tracePt t="127445" x="3282950" y="6489700"/>
          <p14:tracePt t="127462" x="3282950" y="6508750"/>
          <p14:tracePt t="127478" x="3282950" y="6553200"/>
          <p14:tracePt t="127495" x="3365500" y="6692900"/>
          <p14:tracePt t="127511" x="3448050" y="681990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4EC83-584A-C263-3F6D-1D1E9A369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8CD0D1-5557-9477-26E2-657962A10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5D9334-7079-1D43-DDDF-0D8BE0CE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15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3B2672-3548-C618-03FB-E4FFEBC8B336}"/>
              </a:ext>
            </a:extLst>
          </p:cNvPr>
          <p:cNvSpPr txBox="1"/>
          <p:nvPr/>
        </p:nvSpPr>
        <p:spPr>
          <a:xfrm>
            <a:off x="260308" y="136525"/>
            <a:ext cx="60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Evaluation Result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F91648-0E58-204D-2814-326CBF209A3C}"/>
              </a:ext>
            </a:extLst>
          </p:cNvPr>
          <p:cNvCxnSpPr>
            <a:cxnSpLocks/>
          </p:cNvCxnSpPr>
          <p:nvPr/>
        </p:nvCxnSpPr>
        <p:spPr>
          <a:xfrm>
            <a:off x="282388" y="699247"/>
            <a:ext cx="281631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91A38E-9EFC-35D0-ED6C-22712684D50B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29981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A1E1835-7600-DFE1-6635-4EC162CFE975}"/>
              </a:ext>
            </a:extLst>
          </p:cNvPr>
          <p:cNvSpPr txBox="1"/>
          <p:nvPr/>
        </p:nvSpPr>
        <p:spPr>
          <a:xfrm>
            <a:off x="4487260" y="930477"/>
            <a:ext cx="285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Controlled dataset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95C091-354F-7959-8A61-868806D22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49" y="1634345"/>
            <a:ext cx="5580601" cy="38073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CD6484-EE4D-72A6-8DF8-9886FD1E6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613928"/>
            <a:ext cx="5632636" cy="38428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7FBD4A-3B31-7D1B-CB76-AA63270362FA}"/>
              </a:ext>
            </a:extLst>
          </p:cNvPr>
          <p:cNvSpPr txBox="1"/>
          <p:nvPr/>
        </p:nvSpPr>
        <p:spPr>
          <a:xfrm>
            <a:off x="6081712" y="5546198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Downloaded data and estimated queue occupancy</a:t>
            </a:r>
          </a:p>
          <a:p>
            <a:pPr algn="ctr"/>
            <a:r>
              <a:rPr lang="en-US" dirty="0"/>
              <a:t>when the slow start exit has happened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E6883-8C11-C7EB-E357-117FFD0AAED5}"/>
              </a:ext>
            </a:extLst>
          </p:cNvPr>
          <p:cNvSpPr txBox="1"/>
          <p:nvPr/>
        </p:nvSpPr>
        <p:spPr>
          <a:xfrm>
            <a:off x="122049" y="5546197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Mean time to download 5 MB versus retransmitted</a:t>
            </a:r>
          </a:p>
          <a:p>
            <a:pPr algn="ctr"/>
            <a:r>
              <a:rPr lang="en-US" dirty="0"/>
              <a:t>packets at 5 MB completion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41BC57-989A-D5E3-6904-7610CDF4667C}"/>
              </a:ext>
            </a:extLst>
          </p:cNvPr>
          <p:cNvSpPr/>
          <p:nvPr/>
        </p:nvSpPr>
        <p:spPr>
          <a:xfrm>
            <a:off x="1100138" y="1828800"/>
            <a:ext cx="68133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F5AD55-6752-40EA-D9DE-E1C5BD701736}"/>
              </a:ext>
            </a:extLst>
          </p:cNvPr>
          <p:cNvSpPr/>
          <p:nvPr/>
        </p:nvSpPr>
        <p:spPr>
          <a:xfrm>
            <a:off x="2078226" y="2571750"/>
            <a:ext cx="1020479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0B9698-3013-8F52-5311-B7DA29BEADBD}"/>
              </a:ext>
            </a:extLst>
          </p:cNvPr>
          <p:cNvSpPr/>
          <p:nvPr/>
        </p:nvSpPr>
        <p:spPr>
          <a:xfrm>
            <a:off x="4038600" y="2792391"/>
            <a:ext cx="1020479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F9901E-88A9-ED6D-8603-2A181C032C5B}"/>
              </a:ext>
            </a:extLst>
          </p:cNvPr>
          <p:cNvSpPr/>
          <p:nvPr/>
        </p:nvSpPr>
        <p:spPr>
          <a:xfrm>
            <a:off x="6876397" y="4179909"/>
            <a:ext cx="924577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5FACD0-C424-DDD3-BC10-18CFCDDF25FD}"/>
              </a:ext>
            </a:extLst>
          </p:cNvPr>
          <p:cNvSpPr/>
          <p:nvPr/>
        </p:nvSpPr>
        <p:spPr>
          <a:xfrm>
            <a:off x="8598722" y="1857375"/>
            <a:ext cx="1020479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E9883E-C4A6-1C21-764D-3B31175C7DBF}"/>
              </a:ext>
            </a:extLst>
          </p:cNvPr>
          <p:cNvSpPr/>
          <p:nvPr/>
        </p:nvSpPr>
        <p:spPr>
          <a:xfrm>
            <a:off x="10071383" y="2228850"/>
            <a:ext cx="1020479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800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681"/>
    </mc:Choice>
    <mc:Fallback xmlns="">
      <p:transition spd="slow" advTm="129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13E05-BEE7-5278-0B42-71066FD45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326B18-7BF0-F488-D815-DCD5995AB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83CC1F-F31D-AD41-DBE7-53DD7547E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1076FF-99A4-C3B6-5FD0-69265580CEBC}"/>
              </a:ext>
            </a:extLst>
          </p:cNvPr>
          <p:cNvSpPr txBox="1"/>
          <p:nvPr/>
        </p:nvSpPr>
        <p:spPr>
          <a:xfrm>
            <a:off x="260308" y="136525"/>
            <a:ext cx="60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Evaluation Result: Download Time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AA91E3-22E1-4311-4177-B600476A45B6}"/>
              </a:ext>
            </a:extLst>
          </p:cNvPr>
          <p:cNvCxnSpPr>
            <a:cxnSpLocks/>
          </p:cNvCxnSpPr>
          <p:nvPr/>
        </p:nvCxnSpPr>
        <p:spPr>
          <a:xfrm>
            <a:off x="282388" y="699247"/>
            <a:ext cx="50754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353A74-56B4-9DD8-690A-2EAC81E96175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563263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5DB70D6-C3C2-8E65-DEF2-7E365460D429}"/>
              </a:ext>
            </a:extLst>
          </p:cNvPr>
          <p:cNvSpPr txBox="1"/>
          <p:nvPr/>
        </p:nvSpPr>
        <p:spPr>
          <a:xfrm>
            <a:off x="4487260" y="1090708"/>
            <a:ext cx="285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GEO dataset</a:t>
            </a:r>
          </a:p>
        </p:txBody>
      </p:sp>
      <p:pic>
        <p:nvPicPr>
          <p:cNvPr id="7" name="Image 0" descr="/mnt/data/download_time_vs_object_size(4).png">
            <a:extLst>
              <a:ext uri="{FF2B5EF4-FFF2-40B4-BE49-F238E27FC236}">
                <a16:creationId xmlns:a16="http://schemas.microsoft.com/office/drawing/2014/main" id="{1D02F569-A6AA-81C5-0D45-C08B010CA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405" y="1613928"/>
            <a:ext cx="9400032" cy="4810173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5AE97CC6-C77A-D778-16D5-9DE2357D1654}"/>
              </a:ext>
            </a:extLst>
          </p:cNvPr>
          <p:cNvSpPr/>
          <p:nvPr/>
        </p:nvSpPr>
        <p:spPr>
          <a:xfrm>
            <a:off x="1860563" y="3632200"/>
            <a:ext cx="7937500" cy="1422400"/>
          </a:xfrm>
          <a:custGeom>
            <a:avLst/>
            <a:gdLst>
              <a:gd name="csX0" fmla="*/ 0 w 7937500"/>
              <a:gd name="csY0" fmla="*/ 2247900 h 2247900"/>
              <a:gd name="csX1" fmla="*/ 596900 w 7937500"/>
              <a:gd name="csY1" fmla="*/ 1549400 h 2247900"/>
              <a:gd name="csX2" fmla="*/ 2120900 w 7937500"/>
              <a:gd name="csY2" fmla="*/ 952500 h 2247900"/>
              <a:gd name="csX3" fmla="*/ 7937500 w 7937500"/>
              <a:gd name="csY3" fmla="*/ 0 h 2247900"/>
              <a:gd name="csX4" fmla="*/ 7937500 w 7937500"/>
              <a:gd name="csY4" fmla="*/ 0 h 2247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937500" h="2247900">
                <a:moveTo>
                  <a:pt x="0" y="2247900"/>
                </a:moveTo>
                <a:cubicBezTo>
                  <a:pt x="121708" y="2006600"/>
                  <a:pt x="243417" y="1765300"/>
                  <a:pt x="596900" y="1549400"/>
                </a:cubicBezTo>
                <a:cubicBezTo>
                  <a:pt x="950383" y="1333500"/>
                  <a:pt x="897467" y="1210733"/>
                  <a:pt x="2120900" y="952500"/>
                </a:cubicBezTo>
                <a:cubicBezTo>
                  <a:pt x="3344333" y="694267"/>
                  <a:pt x="7937500" y="0"/>
                  <a:pt x="7937500" y="0"/>
                </a:cubicBezTo>
                <a:lnTo>
                  <a:pt x="7937500" y="0"/>
                </a:lnTo>
              </a:path>
            </a:pathLst>
          </a:cu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2BA6CB-76C5-CCFB-AE9A-0ED8820D8992}"/>
              </a:ext>
            </a:extLst>
          </p:cNvPr>
          <p:cNvSpPr txBox="1"/>
          <p:nvPr/>
        </p:nvSpPr>
        <p:spPr>
          <a:xfrm>
            <a:off x="8857430" y="3655496"/>
            <a:ext cx="118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SEARCH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856988-3656-E827-37A5-EC64DF109AB6}"/>
              </a:ext>
            </a:extLst>
          </p:cNvPr>
          <p:cNvSpPr txBox="1"/>
          <p:nvPr/>
        </p:nvSpPr>
        <p:spPr>
          <a:xfrm>
            <a:off x="0" y="6158753"/>
            <a:ext cx="457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M. A. </a:t>
            </a:r>
            <a:r>
              <a:rPr lang="en-US" sz="1400" i="1" dirty="0" err="1"/>
              <a:t>Kachooei</a:t>
            </a:r>
            <a:r>
              <a:rPr lang="en-US" sz="1400" i="1" dirty="0"/>
              <a:t> et al., “Implementation of the SEARCH Slow Start Algorithm in the Linux Kernel,” Proc. </a:t>
            </a:r>
            <a:r>
              <a:rPr lang="en-US" sz="1400" i="1" dirty="0" err="1"/>
              <a:t>NetDev</a:t>
            </a:r>
            <a:r>
              <a:rPr lang="en-US" sz="1400" i="1" dirty="0"/>
              <a:t> 0x18, 2024.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034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855"/>
    </mc:Choice>
    <mc:Fallback xmlns="">
      <p:transition spd="slow" advTm="146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/>
      <p:bldP spid="12" grpId="0"/>
    </p:bldLst>
  </p:timing>
  <p:extLst>
    <p:ext uri="{3A86A75C-4F4B-4683-9AE1-C65F6400EC91}">
      <p14:laserTraceLst xmlns:p14="http://schemas.microsoft.com/office/powerpoint/2010/main">
        <p14:tracePtLst>
          <p14:tracePt t="11125" x="2076450" y="6838950"/>
          <p14:tracePt t="11138" x="2076450" y="6794500"/>
          <p14:tracePt t="11147" x="2076450" y="6775450"/>
          <p14:tracePt t="11156" x="2076450" y="6737350"/>
          <p14:tracePt t="11158" x="2076450" y="6718300"/>
          <p14:tracePt t="11172" x="2076450" y="6635750"/>
          <p14:tracePt t="11186" x="2076450" y="6591300"/>
          <p14:tracePt t="11194" x="2076450" y="6553200"/>
          <p14:tracePt t="11204" x="2076450" y="6489700"/>
          <p14:tracePt t="11207" x="2076450" y="6407150"/>
          <p14:tracePt t="11221" x="2101850" y="6324600"/>
          <p14:tracePt t="11233" x="2101850" y="6286500"/>
          <p14:tracePt t="11236" x="2101850" y="6267450"/>
          <p14:tracePt t="11243" x="2101850" y="6248400"/>
          <p14:tracePt t="11261" x="2101850" y="6223000"/>
          <p14:tracePt t="11269" x="2076450" y="6203950"/>
          <p14:tracePt t="11290" x="2076450" y="6184900"/>
          <p14:tracePt t="11293" x="2076450" y="6165850"/>
          <p14:tracePt t="11312" x="2057400" y="6146800"/>
          <p14:tracePt t="11324" x="2057400" y="6121400"/>
          <p14:tracePt t="11339" x="2057400" y="6102350"/>
          <p14:tracePt t="11372" x="2057400" y="6083300"/>
          <p14:tracePt t="11382" x="2038350" y="6064250"/>
          <p14:tracePt t="11405" x="2038350" y="6019800"/>
          <p14:tracePt t="11423" x="2038350" y="6000750"/>
          <p14:tracePt t="11439" x="2038350" y="5962650"/>
          <p14:tracePt t="11448" x="2038350" y="5937250"/>
          <p14:tracePt t="11472" x="2038350" y="5918200"/>
          <p14:tracePt t="11489" x="2076450" y="5651500"/>
          <p14:tracePt t="11495" x="2101850" y="5613400"/>
          <p14:tracePt t="11502" x="2101850" y="5549900"/>
          <p14:tracePt t="11514" x="2120900" y="5492750"/>
          <p14:tracePt t="11524" x="2120900" y="5467350"/>
          <p14:tracePt t="11531" x="2120900" y="5448300"/>
          <p14:tracePt t="11542" x="2139950" y="5410200"/>
          <p14:tracePt t="11544" x="2139950" y="5365750"/>
          <p14:tracePt t="11554" x="2159000" y="5289550"/>
          <p14:tracePt t="11571" x="2159000" y="5245100"/>
          <p14:tracePt t="11590" x="2184400" y="5207000"/>
          <p14:tracePt t="11614" x="2184400" y="5181600"/>
          <p14:tracePt t="11638" x="2184400" y="5162550"/>
          <p14:tracePt t="11889" x="2184400" y="5124450"/>
          <p14:tracePt t="11891" x="2184400" y="5060950"/>
          <p14:tracePt t="11900" x="2184400" y="4959350"/>
          <p14:tracePt t="11919" x="2184400" y="4857750"/>
          <p14:tracePt t="11927" x="2184400" y="4819650"/>
          <p14:tracePt t="11938" x="2184400" y="4775200"/>
          <p14:tracePt t="11972" x="2184400" y="4756150"/>
          <p14:tracePt t="13524" x="2184400" y="4737100"/>
          <p14:tracePt t="13528" x="2203450" y="4673600"/>
          <p14:tracePt t="13538" x="2222500" y="4635500"/>
          <p14:tracePt t="13549" x="2222500" y="4610100"/>
          <p14:tracePt t="13575" x="2241550" y="4610100"/>
          <p14:tracePt t="13596" x="2260600" y="4610100"/>
          <p14:tracePt t="13620" x="2286000" y="4591050"/>
          <p14:tracePt t="13626" x="2305050" y="4572000"/>
          <p14:tracePt t="13640" x="2324100" y="4552950"/>
          <p14:tracePt t="13656" x="2343150" y="4552950"/>
          <p14:tracePt t="13669" x="2406650" y="4552950"/>
          <p14:tracePt t="13691" x="2463800" y="4508500"/>
          <p14:tracePt t="13695" x="2527300" y="4489450"/>
          <p14:tracePt t="13720" x="2628900" y="4470400"/>
          <p14:tracePt t="13738" x="2711450" y="4470400"/>
          <p14:tracePt t="13747" x="2749550" y="4451350"/>
          <p14:tracePt t="13763" x="2813050" y="4451350"/>
          <p14:tracePt t="13787" x="2959100" y="4451350"/>
          <p14:tracePt t="13796" x="3016250" y="4451350"/>
          <p14:tracePt t="13799" x="3035300" y="4451350"/>
          <p14:tracePt t="13811" x="3098800" y="4451350"/>
          <p14:tracePt t="13822" x="3263900" y="4451350"/>
          <p14:tracePt t="13833" x="3321050" y="4451350"/>
          <p14:tracePt t="13840" x="3384550" y="4451350"/>
          <p14:tracePt t="13853" x="3486150" y="4451350"/>
          <p14:tracePt t="13860" x="3568700" y="4451350"/>
          <p14:tracePt t="13870" x="3606800" y="4451350"/>
          <p14:tracePt t="13879" x="3651250" y="4451350"/>
          <p14:tracePt t="13881" x="3670300" y="4451350"/>
          <p14:tracePt t="13896" x="3733800" y="4451350"/>
          <p14:tracePt t="13920" x="3790950" y="4432300"/>
          <p14:tracePt t="13942" x="3810000" y="4432300"/>
          <p14:tracePt t="22380" x="3524250" y="4387850"/>
          <p14:tracePt t="22398" x="3181350" y="4387850"/>
          <p14:tracePt t="22400" x="3016250" y="4387850"/>
          <p14:tracePt t="22410" x="2832100" y="4387850"/>
          <p14:tracePt t="22417" x="2628900" y="4406900"/>
          <p14:tracePt t="22435" x="2203450" y="4406900"/>
          <p14:tracePt t="22444" x="1974850" y="4406900"/>
          <p14:tracePt t="22452" x="1752600" y="4432300"/>
          <p14:tracePt t="22461" x="1549400" y="4432300"/>
          <p14:tracePt t="22471" x="1225550" y="4451350"/>
          <p14:tracePt t="22478" x="1123950" y="4451350"/>
          <p14:tracePt t="22489" x="1041400" y="4451350"/>
          <p14:tracePt t="22491" x="977900" y="4451350"/>
          <p14:tracePt t="22503" x="939800" y="4451350"/>
          <p14:tracePt t="22510" x="914400" y="4451350"/>
          <p14:tracePt t="22520" x="895350" y="4432300"/>
          <p14:tracePt t="22536" x="876300" y="4432300"/>
          <p14:tracePt t="22563" x="857250" y="4432300"/>
          <p14:tracePt t="22585" x="857250" y="4406900"/>
          <p14:tracePt t="22667" x="857250" y="4432300"/>
          <p14:tracePt t="22692" x="876300" y="4451350"/>
          <p14:tracePt t="22695" x="914400" y="4508500"/>
          <p14:tracePt t="22706" x="958850" y="4533900"/>
          <p14:tracePt t="22715" x="977900" y="4572000"/>
          <p14:tracePt t="22728" x="996950" y="4591050"/>
          <p14:tracePt t="22730" x="1041400" y="4610100"/>
          <p14:tracePt t="22739" x="1079500" y="4654550"/>
          <p14:tracePt t="22746" x="1162050" y="4692650"/>
          <p14:tracePt t="22758" x="1225550" y="4718050"/>
          <p14:tracePt t="22760" x="1282700" y="4737100"/>
          <p14:tracePt t="22771" x="1346200" y="4756150"/>
          <p14:tracePt t="22782" x="1384300" y="4756150"/>
          <p14:tracePt t="22789" x="1428750" y="4756150"/>
          <p14:tracePt t="22807" x="1447800" y="4756150"/>
          <p14:tracePt t="23036" x="1485900" y="4756150"/>
          <p14:tracePt t="23052" x="1511300" y="4775200"/>
          <p14:tracePt t="23063" x="1530350" y="4775200"/>
          <p14:tracePt t="23074" x="1549400" y="4794250"/>
          <p14:tracePt t="23092" x="1568450" y="4819650"/>
          <p14:tracePt t="23114" x="1587500" y="4819650"/>
          <p14:tracePt t="23121" x="1612900" y="4838700"/>
          <p14:tracePt t="23155" x="1612900" y="4857750"/>
          <p14:tracePt t="23158" x="1631950" y="4857750"/>
          <p14:tracePt t="23215" x="1651000" y="4876800"/>
          <p14:tracePt t="23245" x="1670050" y="4876800"/>
          <p14:tracePt t="23271" x="1670050" y="4895850"/>
          <p14:tracePt t="23425" x="1689100" y="4895850"/>
          <p14:tracePt t="23440" x="1714500" y="4921250"/>
          <p14:tracePt t="23443" x="1733550" y="4921250"/>
          <p14:tracePt t="23463" x="1752600" y="4921250"/>
          <p14:tracePt t="23541" x="1771650" y="4921250"/>
          <p14:tracePt t="24510" x="1771650" y="4895850"/>
          <p14:tracePt t="24519" x="1771650" y="4876800"/>
          <p14:tracePt t="24541" x="1797050" y="4857750"/>
          <p14:tracePt t="24563" x="1816100" y="4838700"/>
          <p14:tracePt t="24582" x="1835150" y="4819650"/>
          <p14:tracePt t="24608" x="1854200" y="4819650"/>
          <p14:tracePt t="24622" x="1854200" y="4794250"/>
          <p14:tracePt t="24635" x="1873250" y="4794250"/>
          <p14:tracePt t="24643" x="1873250" y="4775200"/>
          <p14:tracePt t="24653" x="1898650" y="4775200"/>
          <p14:tracePt t="24674" x="1898650" y="4756150"/>
          <p14:tracePt t="24720" x="1917700" y="4756150"/>
          <p14:tracePt t="24736" x="1936750" y="4737100"/>
          <p14:tracePt t="24774" x="1936750" y="4718050"/>
          <p14:tracePt t="24778" x="1955800" y="4718050"/>
          <p14:tracePt t="24862" x="1974850" y="4692650"/>
          <p14:tracePt t="25027" x="1974850" y="4718050"/>
          <p14:tracePt t="25039" x="1974850" y="4737100"/>
          <p14:tracePt t="25053" x="1974850" y="4756150"/>
          <p14:tracePt t="25056" x="1955800" y="4756150"/>
          <p14:tracePt t="25071" x="1955800" y="4775200"/>
          <p14:tracePt t="25082" x="1955800" y="4794250"/>
          <p14:tracePt t="25120" x="1955800" y="4819650"/>
          <p14:tracePt t="25123" x="1955800" y="4838700"/>
          <p14:tracePt t="25324" x="2000250" y="4756150"/>
          <p14:tracePt t="25346" x="2038350" y="4692650"/>
          <p14:tracePt t="25349" x="2076450" y="4673600"/>
          <p14:tracePt t="25370" x="2101850" y="4635500"/>
          <p14:tracePt t="25404" x="2120900" y="4610100"/>
          <p14:tracePt t="28801" x="2139950" y="4591050"/>
          <p14:tracePt t="28803" x="2139950" y="4572000"/>
          <p14:tracePt t="28813" x="2159000" y="4552950"/>
          <p14:tracePt t="28837" x="2159000" y="4533900"/>
          <p14:tracePt t="28853" x="2184400" y="4508500"/>
          <p14:tracePt t="28886" x="2184400" y="4489450"/>
          <p14:tracePt t="28914" x="2184400" y="4470400"/>
          <p14:tracePt t="28927" x="2203450" y="4470400"/>
          <p14:tracePt t="28937" x="2203450" y="4451350"/>
          <p14:tracePt t="28974" x="2203450" y="4432300"/>
          <p14:tracePt t="28981" x="2222500" y="4432300"/>
          <p14:tracePt t="28991" x="2222500" y="4406900"/>
          <p14:tracePt t="29010" x="2241550" y="4387850"/>
          <p14:tracePt t="29041" x="2260600" y="4387850"/>
          <p14:tracePt t="29073" x="2260600" y="4368800"/>
          <p14:tracePt t="29124" x="2286000" y="4368800"/>
          <p14:tracePt t="29134" x="2286000" y="4349750"/>
          <p14:tracePt t="29171" x="2286000" y="4324350"/>
          <p14:tracePt t="29198" x="2305050" y="4305300"/>
          <p14:tracePt t="29253" x="2305050" y="4286250"/>
          <p14:tracePt t="29256" x="2305050" y="4267200"/>
          <p14:tracePt t="29271" x="2324100" y="4267200"/>
          <p14:tracePt t="29312" x="2343150" y="4248150"/>
          <p14:tracePt t="29319" x="2362200" y="4222750"/>
          <p14:tracePt t="29327" x="2362200" y="4203700"/>
          <p14:tracePt t="29338" x="2387600" y="4203700"/>
          <p14:tracePt t="29370" x="2406650" y="4184650"/>
          <p14:tracePt t="29377" x="2425700" y="4184650"/>
          <p14:tracePt t="29393" x="2463800" y="4184650"/>
          <p14:tracePt t="29413" x="2508250" y="4184650"/>
          <p14:tracePt t="29433" x="2527300" y="4184650"/>
          <p14:tracePt t="29449" x="2546350" y="4203700"/>
          <p14:tracePt t="29469" x="2546350" y="4222750"/>
          <p14:tracePt t="29478" x="2571750" y="4222750"/>
          <p14:tracePt t="29491" x="2571750" y="4248150"/>
          <p14:tracePt t="29608" x="2590800" y="4203700"/>
          <p14:tracePt t="29637" x="2628900" y="4146550"/>
          <p14:tracePt t="29654" x="2673350" y="4102100"/>
          <p14:tracePt t="29663" x="2673350" y="4083050"/>
          <p14:tracePt t="29678" x="2692400" y="4064000"/>
          <p14:tracePt t="29690" x="2692400" y="4038600"/>
          <p14:tracePt t="29791" x="2692400" y="4064000"/>
          <p14:tracePt t="29894" x="2692400" y="4038600"/>
          <p14:tracePt t="29905" x="2692400" y="4019550"/>
          <p14:tracePt t="29914" x="2730500" y="3962400"/>
          <p14:tracePt t="29924" x="2730500" y="3937000"/>
          <p14:tracePt t="29939" x="2774950" y="3879850"/>
          <p14:tracePt t="29957" x="2774950" y="3860800"/>
          <p14:tracePt t="30020" x="2774950" y="3879850"/>
          <p14:tracePt t="30038" x="2774950" y="3898900"/>
          <p14:tracePt t="30069" x="2774950" y="3917950"/>
          <p14:tracePt t="30253" x="2774950" y="3962400"/>
          <p14:tracePt t="30265" x="2774950" y="3981450"/>
          <p14:tracePt t="30271" x="2749550" y="4000500"/>
          <p14:tracePt t="30282" x="2749550" y="4019550"/>
          <p14:tracePt t="30291" x="2730500" y="4064000"/>
          <p14:tracePt t="30313" x="2730500" y="4083050"/>
          <p14:tracePt t="30413" x="2730500" y="4064000"/>
          <p14:tracePt t="30437" x="2730500" y="4038600"/>
          <p14:tracePt t="35431" x="2832100" y="3898900"/>
          <p14:tracePt t="35453" x="2959100" y="3778250"/>
          <p14:tracePt t="35463" x="2997200" y="3733800"/>
          <p14:tracePt t="35466" x="3035300" y="3676650"/>
          <p14:tracePt t="35487" x="3200400" y="3549650"/>
          <p14:tracePt t="35503" x="3263900" y="3530600"/>
          <p14:tracePt t="35518" x="3302000" y="3511550"/>
          <p14:tracePt t="35525" x="3365500" y="3492500"/>
          <p14:tracePt t="35542" x="3486150" y="3467100"/>
          <p14:tracePt t="35554" x="3549650" y="3448050"/>
          <p14:tracePt t="35556" x="3606800" y="3448050"/>
          <p14:tracePt t="35571" x="3689350" y="3429000"/>
          <p14:tracePt t="35582" x="3733800" y="3409950"/>
          <p14:tracePt t="35608" x="3810000" y="3409950"/>
          <p14:tracePt t="35615" x="3835400" y="3409950"/>
          <p14:tracePt t="35627" x="3873500" y="3390900"/>
          <p14:tracePt t="35637" x="3911600" y="3390900"/>
          <p14:tracePt t="35639" x="3956050" y="3365500"/>
          <p14:tracePt t="35652" x="4038600" y="3327400"/>
          <p14:tracePt t="35660" x="4076700" y="3308350"/>
          <p14:tracePt t="35676" x="4197350" y="3263900"/>
          <p14:tracePt t="35682" x="4279900" y="3225800"/>
          <p14:tracePt t="35694" x="4362450" y="3181350"/>
          <p14:tracePt t="35705" x="4445000" y="3162300"/>
          <p14:tracePt t="35707" x="4508500" y="3124200"/>
          <p14:tracePt t="35720" x="4648200" y="3079750"/>
          <p14:tracePt t="35732" x="4667250" y="3079750"/>
          <p14:tracePt t="35754" x="4711700" y="3060700"/>
          <p14:tracePt t="35757" x="4730750" y="3060700"/>
          <p14:tracePt t="35883" x="4711700" y="3060700"/>
          <p14:tracePt t="35893" x="4667250" y="3060700"/>
          <p14:tracePt t="35903" x="4565650" y="3079750"/>
          <p14:tracePt t="35913" x="4527550" y="3079750"/>
          <p14:tracePt t="35930" x="4464050" y="3105150"/>
          <p14:tracePt t="35933" x="4445000" y="3124200"/>
          <p14:tracePt t="35954" x="4406900" y="3124200"/>
          <p14:tracePt t="35969" x="4362450" y="3124200"/>
          <p14:tracePt t="35988" x="4343400" y="3124200"/>
          <p14:tracePt t="36003" x="4324350" y="3124200"/>
          <p14:tracePt t="36021" x="4298950" y="3124200"/>
          <p14:tracePt t="36036" x="4279900" y="3124200"/>
          <p14:tracePt t="36047" x="4260850" y="3124200"/>
          <p14:tracePt t="36054" x="4241800" y="3124200"/>
          <p14:tracePt t="36070" x="4222750" y="3143250"/>
          <p14:tracePt t="36080" x="4197350" y="3143250"/>
          <p14:tracePt t="36088" x="4178300" y="3143250"/>
          <p14:tracePt t="36099" x="4159250" y="3143250"/>
          <p14:tracePt t="36102" x="4140200" y="3143250"/>
          <p14:tracePt t="36129" x="4095750" y="3162300"/>
          <p14:tracePt t="36138" x="4057650" y="3162300"/>
          <p14:tracePt t="36141" x="4038600" y="3181350"/>
          <p14:tracePt t="36151" x="4019550" y="3181350"/>
          <p14:tracePt t="36167" x="3994150" y="3181350"/>
          <p14:tracePt t="36192" x="3975100" y="3181350"/>
          <p14:tracePt t="36819" x="3994150" y="3181350"/>
          <p14:tracePt t="37313" x="4038600" y="3181350"/>
          <p14:tracePt t="37337" x="4057650" y="3162300"/>
          <p14:tracePt t="37343" x="4076700" y="3162300"/>
          <p14:tracePt t="37356" x="4140200" y="3143250"/>
          <p14:tracePt t="37367" x="4159250" y="3143250"/>
          <p14:tracePt t="37374" x="4197350" y="3124200"/>
          <p14:tracePt t="37388" x="4279900" y="3124200"/>
          <p14:tracePt t="37396" x="4324350" y="3124200"/>
          <p14:tracePt t="37403" x="4362450" y="3105150"/>
          <p14:tracePt t="37418" x="4406900" y="3105150"/>
          <p14:tracePt t="37428" x="4464050" y="3079750"/>
          <p14:tracePt t="37435" x="4483100" y="3079750"/>
          <p14:tracePt t="37448" x="4508500" y="3079750"/>
          <p14:tracePt t="37451" x="4546600" y="3060700"/>
          <p14:tracePt t="37459" x="4565650" y="3060700"/>
          <p14:tracePt t="37469" x="4610100" y="3060700"/>
          <p14:tracePt t="37476" x="4629150" y="3060700"/>
          <p14:tracePt t="37492" x="4749800" y="3041650"/>
          <p14:tracePt t="37504" x="4768850" y="3041650"/>
          <p14:tracePt t="37519" x="4813300" y="3022600"/>
          <p14:tracePt t="37530" x="4832350" y="3003550"/>
          <p14:tracePt t="37532" x="4870450" y="3003550"/>
          <p14:tracePt t="37538" x="4914900" y="2978150"/>
          <p14:tracePt t="37551" x="4933950" y="2978150"/>
          <p14:tracePt t="37554" x="4953000" y="2978150"/>
          <p14:tracePt t="37564" x="4997450" y="2978150"/>
          <p14:tracePt t="37578" x="5016500" y="2959100"/>
          <p14:tracePt t="37582" x="5035550" y="2959100"/>
          <p14:tracePt t="37591" x="5054600" y="2940050"/>
          <p14:tracePt t="37595" x="5118100" y="2940050"/>
          <p14:tracePt t="37611" x="5219700" y="2895600"/>
          <p14:tracePt t="37633" x="5257800" y="2895600"/>
          <p14:tracePt t="37636" x="5302250" y="2876550"/>
          <p14:tracePt t="37650" x="5340350" y="2876550"/>
          <p14:tracePt t="37659" x="5359400" y="2876550"/>
          <p14:tracePt t="37662" x="5403850" y="2857500"/>
          <p14:tracePt t="37673" x="5422900" y="2857500"/>
          <p14:tracePt t="37697" x="5486400" y="2838450"/>
          <p14:tracePt t="37703" x="5568950" y="2819400"/>
          <p14:tracePt t="37718" x="5607050" y="2774950"/>
          <p14:tracePt t="37729" x="5626100" y="2774950"/>
          <p14:tracePt t="37739" x="5670550" y="2774950"/>
          <p14:tracePt t="37746" x="5746750" y="2774950"/>
          <p14:tracePt t="37756" x="5772150" y="2755900"/>
          <p14:tracePt t="37765" x="5791200" y="2755900"/>
          <p14:tracePt t="37769" x="5810250" y="2755900"/>
          <p14:tracePt t="37782" x="5829300" y="2755900"/>
          <p14:tracePt t="37794" x="5848350" y="2755900"/>
          <p14:tracePt t="37805" x="5873750" y="2755900"/>
          <p14:tracePt t="37824" x="5892800" y="2755900"/>
          <p14:tracePt t="37857" x="5930900" y="2736850"/>
          <p14:tracePt t="37872" x="5956300" y="2736850"/>
          <p14:tracePt t="37887" x="5975350" y="2736850"/>
          <p14:tracePt t="37904" x="5994400" y="2736850"/>
          <p14:tracePt t="37935" x="6013450" y="2736850"/>
          <p14:tracePt t="37959" x="6032500" y="2736850"/>
          <p14:tracePt t="37986" x="6057900" y="2736850"/>
          <p14:tracePt t="38020" x="6076950" y="2736850"/>
          <p14:tracePt t="38029" x="6076950" y="2717800"/>
          <p14:tracePt t="38045" x="6096000" y="2717800"/>
          <p14:tracePt t="38075" x="6115050" y="2717800"/>
          <p14:tracePt t="38114" x="6134100" y="2717800"/>
          <p14:tracePt t="38201" x="6159500" y="2717800"/>
          <p14:tracePt t="91814" x="6159500" y="2774950"/>
          <p14:tracePt t="91826" x="6178550" y="2774950"/>
          <p14:tracePt t="91836" x="6178550" y="2819400"/>
          <p14:tracePt t="91839" x="6178550" y="2857500"/>
          <p14:tracePt t="91852" x="6115050" y="2921000"/>
          <p14:tracePt t="91866" x="6096000" y="2978150"/>
          <p14:tracePt t="91868" x="6076950" y="3022600"/>
          <p14:tracePt t="91874" x="6032500" y="3060700"/>
          <p14:tracePt t="91885" x="6013450" y="3124200"/>
          <p14:tracePt t="91899" x="6013450" y="3289300"/>
          <p14:tracePt t="91902" x="5994400" y="3308350"/>
          <p14:tracePt t="91918" x="5930900" y="3530600"/>
          <p14:tracePt t="91928" x="5911850" y="3632200"/>
          <p14:tracePt t="91935" x="5911850" y="3778250"/>
          <p14:tracePt t="91949" x="5873750" y="3898900"/>
          <p14:tracePt t="91952" x="5848350" y="4038600"/>
          <p14:tracePt t="91963" x="5829300" y="4184650"/>
          <p14:tracePt t="91965" x="5810250" y="4286250"/>
          <p14:tracePt t="91981" x="5772150" y="4489450"/>
          <p14:tracePt t="91983" x="5746750" y="4572000"/>
          <p14:tracePt t="91999" x="5746750" y="4654550"/>
          <p14:tracePt t="92006" x="5727700" y="4692650"/>
          <p14:tracePt t="92017" x="5727700" y="4718050"/>
          <p14:tracePt t="92026" x="5727700" y="4737100"/>
          <p14:tracePt t="92036" x="5727700" y="4756150"/>
          <p14:tracePt t="92258" x="5746750" y="4775200"/>
          <p14:tracePt t="145709" x="5772150" y="4489450"/>
          <p14:tracePt t="145721" x="5956300" y="3937000"/>
          <p14:tracePt t="145734" x="6057900" y="3676650"/>
          <p14:tracePt t="145736" x="6159500" y="3429000"/>
          <p14:tracePt t="145749" x="6235700" y="3289300"/>
          <p14:tracePt t="145752" x="6261100" y="3244850"/>
          <p14:tracePt t="145848" x="6235700" y="3244850"/>
          <p14:tracePt t="145859" x="6159500" y="3143250"/>
          <p14:tracePt t="145866" x="6134100" y="3022600"/>
          <p14:tracePt t="145875" x="6134100" y="2876550"/>
          <p14:tracePt t="145887" x="6178550" y="2774950"/>
          <p14:tracePt t="145889" x="6216650" y="2654300"/>
          <p14:tracePt t="145902" x="6419850" y="2247900"/>
          <p14:tracePt t="145908" x="6604000" y="2019300"/>
          <p14:tracePt t="145920" x="6807200" y="1778000"/>
          <p14:tracePt t="145923" x="7054850" y="1549400"/>
          <p14:tracePt t="145936" x="7340600" y="1346200"/>
          <p14:tracePt t="145938" x="7683500" y="1104900"/>
          <p14:tracePt t="145950" x="8115300" y="857250"/>
          <p14:tracePt t="145960" x="8540750" y="609600"/>
          <p14:tracePt t="145963" x="8947150" y="368300"/>
          <p14:tracePt t="145976" x="9296400" y="203200"/>
          <p14:tracePt t="146194" x="9563100" y="1079500"/>
          <p14:tracePt t="146206" x="9315450" y="1346200"/>
          <p14:tracePt t="146212" x="9175750" y="1631950"/>
          <p14:tracePt t="146224" x="9074150" y="1778000"/>
          <p14:tracePt t="146227" x="9029700" y="1879600"/>
          <p14:tracePt t="146237" x="9074150" y="1936750"/>
          <p14:tracePt t="146245" x="9175750" y="1962150"/>
          <p14:tracePt t="146258" x="9340850" y="1936750"/>
          <p14:tracePt t="146261" x="9620250" y="1860550"/>
          <p14:tracePt t="146277" x="10439400" y="1530350"/>
          <p14:tracePt t="146291" x="11842750" y="100330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8A1F8-616C-FF98-F2B2-6C0AB822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E2EB67-BB8E-6C4E-4D6B-1A6D95DC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345745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8EF811-C647-651D-B4EF-D75FD00F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17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4451-FC7E-359D-6C59-F6C5148CE5DB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Paper Roadmap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5D9D98-6AFB-7354-711C-6055ED18BFE4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26A012-9E30-1580-40EB-C96AE293DBBD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BBD8845-3C8A-525D-9DAE-F81A61CEF97D}"/>
              </a:ext>
            </a:extLst>
          </p:cNvPr>
          <p:cNvSpPr/>
          <p:nvPr/>
        </p:nvSpPr>
        <p:spPr>
          <a:xfrm>
            <a:off x="571500" y="1682363"/>
            <a:ext cx="3284220" cy="1005840"/>
          </a:xfrm>
          <a:prstGeom prst="roundRect">
            <a:avLst/>
          </a:prstGeom>
          <a:solidFill>
            <a:srgbClr val="DCF2DC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1. RFC Flowchart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What HyStart++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s intended to do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603A3B2-CA98-97AC-F8C3-CE5733EFA7A9}"/>
              </a:ext>
            </a:extLst>
          </p:cNvPr>
          <p:cNvSpPr/>
          <p:nvPr/>
        </p:nvSpPr>
        <p:spPr>
          <a:xfrm>
            <a:off x="4320540" y="1682363"/>
            <a:ext cx="3284220" cy="1005840"/>
          </a:xfrm>
          <a:prstGeom prst="roundRect">
            <a:avLst/>
          </a:prstGeom>
          <a:solidFill>
            <a:srgbClr val="DBEAFE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2. Linux Paths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Where that behavior appears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5BBAEFD-E323-BC7A-2F62-DF852C6A5A05}"/>
              </a:ext>
            </a:extLst>
          </p:cNvPr>
          <p:cNvSpPr/>
          <p:nvPr/>
        </p:nvSpPr>
        <p:spPr>
          <a:xfrm>
            <a:off x="8069580" y="1682363"/>
            <a:ext cx="3284220" cy="1005840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3. Validation Summary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Match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2EE5ADB-A457-6483-D910-AA97525EA7B7}"/>
              </a:ext>
            </a:extLst>
          </p:cNvPr>
          <p:cNvSpPr/>
          <p:nvPr/>
        </p:nvSpPr>
        <p:spPr>
          <a:xfrm>
            <a:off x="1653316" y="3922643"/>
            <a:ext cx="3574004" cy="1005840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4. Evaluation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Controlled 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testbeds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E291F18-828D-EBCC-1CAA-568AA78B0067}"/>
              </a:ext>
            </a:extLst>
          </p:cNvPr>
          <p:cNvSpPr/>
          <p:nvPr/>
        </p:nvSpPr>
        <p:spPr>
          <a:xfrm>
            <a:off x="6499636" y="3922643"/>
            <a:ext cx="3574004" cy="1005840"/>
          </a:xfrm>
          <a:prstGeom prst="roundRect">
            <a:avLst/>
          </a:prstGeom>
          <a:solidFill>
            <a:srgbClr val="FFDCDC"/>
          </a:solidFill>
          <a:ln w="15240">
            <a:solidFill>
              <a:srgbClr val="B9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Conclusion and future works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5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4"/>
    </mc:Choice>
    <mc:Fallback xmlns="">
      <p:transition spd="slow" advTm="11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  <p:extLst>
    <p:ext uri="{3A86A75C-4F4B-4683-9AE1-C65F6400EC91}">
      <p14:laserTraceLst xmlns:p14="http://schemas.microsoft.com/office/powerpoint/2010/main">
        <p14:tracePtLst>
          <p14:tracePt t="1092" x="3975100" y="6718300"/>
          <p14:tracePt t="1102" x="3994150" y="6591300"/>
          <p14:tracePt t="1121" x="4038600" y="6388100"/>
          <p14:tracePt t="1131" x="4121150" y="6223000"/>
          <p14:tracePt t="1145" x="4121150" y="6165850"/>
          <p14:tracePt t="1156" x="4178300" y="6038850"/>
          <p14:tracePt t="1166" x="4197350" y="6019800"/>
          <p14:tracePt t="1179" x="4197350" y="5962650"/>
          <p14:tracePt t="1189" x="4222750" y="5937250"/>
          <p14:tracePt t="1210" x="4241800" y="5861050"/>
          <p14:tracePt t="1221" x="4298950" y="5778500"/>
          <p14:tracePt t="1232" x="4298950" y="5753100"/>
          <p14:tracePt t="1240" x="4324350" y="5753100"/>
          <p14:tracePt t="1265" x="4324350" y="573405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BF137A8-A95D-447B-25B8-29FEF5C7D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472354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270B18-344E-3857-23F1-FDEBF9B5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B3A083-A408-2BE3-88A2-C173A5996DF5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19938C-FF24-660A-FBC2-34A2356FDC87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4FE253-415D-345D-EDA0-F1A057B9F649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6CCC45-BEF3-F54F-E556-281A5DD57B10}"/>
              </a:ext>
            </a:extLst>
          </p:cNvPr>
          <p:cNvSpPr txBox="1"/>
          <p:nvPr/>
        </p:nvSpPr>
        <p:spPr>
          <a:xfrm>
            <a:off x="424258" y="1261970"/>
            <a:ext cx="1114161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Linux HyStart++ faithfully implements the main RFC 9406 behavior: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Slow Start → CSS → Congestion Avoidance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CSS reduces premature HyStart exits by probing after the first delay signal.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HyStart++ is a middle point: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 conservative than HyStart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 aggressive than traditional slow start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RTT variation still challenges delay-based exit on wireless/satellite paths.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131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93"/>
    </mc:Choice>
    <mc:Fallback xmlns="">
      <p:transition spd="slow" advTm="70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D32FF-8E02-659A-5A58-D918ADCD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142805-68E7-FBDD-9292-D52697F1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472354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631889-0D7F-9510-29C4-D81ADE87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19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1A11D8-1416-741C-3B95-250DDE6C3767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Future Work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D34507F-EBE8-CD0D-D0F7-22D91915A93E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BE6F1DF-36F6-C38E-B428-C1E616419392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FB653A1-4D49-8845-8C90-9C3D0AD38169}"/>
              </a:ext>
            </a:extLst>
          </p:cNvPr>
          <p:cNvSpPr txBox="1"/>
          <p:nvPr/>
        </p:nvSpPr>
        <p:spPr>
          <a:xfrm>
            <a:off x="424258" y="1284022"/>
            <a:ext cx="1114161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Tune HyStart++ parameters for high-variation paths: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CSS duration, CSS growth rate, delay threshold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Explore delivery/rate-based signals for slow start exit: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RTT-confirmed signal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Standalone signal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1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05"/>
    </mc:Choice>
    <mc:Fallback xmlns="">
      <p:transition spd="slow" advTm="56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D9BE47-2D02-7589-171E-9D4350A4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86304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595A06-D64B-072B-8E5F-211188C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547CCC-8081-1596-DBBA-2CE76048FC69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TCP Slow Start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375933-A878-82F7-0A56-3BD7F8900C0D}"/>
              </a:ext>
            </a:extLst>
          </p:cNvPr>
          <p:cNvGrpSpPr/>
          <p:nvPr/>
        </p:nvGrpSpPr>
        <p:grpSpPr>
          <a:xfrm>
            <a:off x="7088758" y="1566262"/>
            <a:ext cx="4787153" cy="4299068"/>
            <a:chOff x="7088758" y="1566262"/>
            <a:chExt cx="4787153" cy="429906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B96AE7-F498-1DA7-735E-098FC8E9A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8758" y="1566262"/>
              <a:ext cx="4787153" cy="411440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639937-38F0-23CE-920A-53FDB0C20F77}"/>
                </a:ext>
              </a:extLst>
            </p:cNvPr>
            <p:cNvSpPr txBox="1"/>
            <p:nvPr/>
          </p:nvSpPr>
          <p:spPr>
            <a:xfrm>
              <a:off x="9347866" y="5495998"/>
              <a:ext cx="712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Time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56E88F-8612-04EC-AE87-855871AB6E8C}"/>
                </a:ext>
              </a:extLst>
            </p:cNvPr>
            <p:cNvSpPr txBox="1"/>
            <p:nvPr/>
          </p:nvSpPr>
          <p:spPr>
            <a:xfrm rot="16200000">
              <a:off x="6811700" y="3120351"/>
              <a:ext cx="923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cwnd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26D5309-4D8E-78E7-BF7D-2DF84594F406}"/>
                </a:ext>
              </a:extLst>
            </p:cNvPr>
            <p:cNvSpPr/>
            <p:nvPr/>
          </p:nvSpPr>
          <p:spPr>
            <a:xfrm>
              <a:off x="10271397" y="1933417"/>
              <a:ext cx="1229161" cy="137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26F195E-378E-F140-8F92-F1A1194FF689}"/>
              </a:ext>
            </a:extLst>
          </p:cNvPr>
          <p:cNvSpPr txBox="1"/>
          <p:nvPr/>
        </p:nvSpPr>
        <p:spPr>
          <a:xfrm>
            <a:off x="360251" y="793687"/>
            <a:ext cx="6755767" cy="139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Goal: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quickly discover available capacity.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TCP congestion window approximately doubles for each RTT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D5B459-0A00-E53A-CA63-F328893BA62A}"/>
              </a:ext>
            </a:extLst>
          </p:cNvPr>
          <p:cNvSpPr txBox="1"/>
          <p:nvPr/>
        </p:nvSpPr>
        <p:spPr>
          <a:xfrm>
            <a:off x="313339" y="2192531"/>
            <a:ext cx="6098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Problem: </a:t>
            </a:r>
          </a:p>
          <a:p>
            <a:pPr>
              <a:buNone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exponential growth can overshoot.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CA3447-17D6-B8C4-C040-8A6A38945791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0D8B65-8C7D-E5D1-8265-D681075560AB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BF78B5-5A63-539D-D4BC-A582CBD17B5C}"/>
              </a:ext>
            </a:extLst>
          </p:cNvPr>
          <p:cNvSpPr/>
          <p:nvPr/>
        </p:nvSpPr>
        <p:spPr>
          <a:xfrm>
            <a:off x="9560859" y="1973758"/>
            <a:ext cx="710538" cy="3358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E38B67-5873-59A7-22E4-25307818BA22}"/>
              </a:ext>
            </a:extLst>
          </p:cNvPr>
          <p:cNvSpPr/>
          <p:nvPr/>
        </p:nvSpPr>
        <p:spPr>
          <a:xfrm>
            <a:off x="7498432" y="1973758"/>
            <a:ext cx="2102768" cy="3358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3E2C9E-DF2D-0C50-8385-90D54FF25CF7}"/>
              </a:ext>
            </a:extLst>
          </p:cNvPr>
          <p:cNvSpPr txBox="1"/>
          <p:nvPr/>
        </p:nvSpPr>
        <p:spPr>
          <a:xfrm>
            <a:off x="8024547" y="1242050"/>
            <a:ext cx="167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Slow start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D667BA-4005-EC43-FD90-B1CDFE3651C9}"/>
              </a:ext>
            </a:extLst>
          </p:cNvPr>
          <p:cNvSpPr/>
          <p:nvPr/>
        </p:nvSpPr>
        <p:spPr>
          <a:xfrm>
            <a:off x="10231057" y="1311520"/>
            <a:ext cx="846499" cy="4034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8EEB24-756D-60B8-ED54-53DD3246BEFB}"/>
              </a:ext>
            </a:extLst>
          </p:cNvPr>
          <p:cNvSpPr txBox="1"/>
          <p:nvPr/>
        </p:nvSpPr>
        <p:spPr>
          <a:xfrm>
            <a:off x="11077556" y="3040586"/>
            <a:ext cx="712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BDP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490E81-D3CE-AFF8-84BD-F2CB3F6BE926}"/>
              </a:ext>
            </a:extLst>
          </p:cNvPr>
          <p:cNvCxnSpPr/>
          <p:nvPr/>
        </p:nvCxnSpPr>
        <p:spPr>
          <a:xfrm flipV="1">
            <a:off x="10244503" y="1371600"/>
            <a:ext cx="0" cy="3960479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ight Arrow 33">
            <a:extLst>
              <a:ext uri="{FF2B5EF4-FFF2-40B4-BE49-F238E27FC236}">
                <a16:creationId xmlns:a16="http://schemas.microsoft.com/office/drawing/2014/main" id="{71E1379A-6B97-530E-5ABF-429405A26ABE}"/>
              </a:ext>
            </a:extLst>
          </p:cNvPr>
          <p:cNvSpPr/>
          <p:nvPr/>
        </p:nvSpPr>
        <p:spPr>
          <a:xfrm rot="7975370">
            <a:off x="10362796" y="1375768"/>
            <a:ext cx="235225" cy="2561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F188FB-E499-232C-EE22-81443C8193D3}"/>
              </a:ext>
            </a:extLst>
          </p:cNvPr>
          <p:cNvSpPr txBox="1"/>
          <p:nvPr/>
        </p:nvSpPr>
        <p:spPr>
          <a:xfrm>
            <a:off x="936946" y="3174531"/>
            <a:ext cx="47871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a signal to exit slow start</a:t>
            </a:r>
          </a:p>
        </p:txBody>
      </p:sp>
      <p:pic>
        <p:nvPicPr>
          <p:cNvPr id="37" name="Graphic 36" descr="Lightbulb and gear with solid fill">
            <a:extLst>
              <a:ext uri="{FF2B5EF4-FFF2-40B4-BE49-F238E27FC236}">
                <a16:creationId xmlns:a16="http://schemas.microsoft.com/office/drawing/2014/main" id="{2FA06750-9B8B-661C-A8D1-810602B766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7969" y="2989410"/>
            <a:ext cx="616906" cy="61690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FFBB9F6-E686-3394-0977-B23763FC7E3A}"/>
              </a:ext>
            </a:extLst>
          </p:cNvPr>
          <p:cNvSpPr txBox="1"/>
          <p:nvPr/>
        </p:nvSpPr>
        <p:spPr>
          <a:xfrm>
            <a:off x="520236" y="3887124"/>
            <a:ext cx="2137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Traditional TCP </a:t>
            </a:r>
          </a:p>
        </p:txBody>
      </p:sp>
      <p:sp>
        <p:nvSpPr>
          <p:cNvPr id="39" name="Right Arrow 38">
            <a:extLst>
              <a:ext uri="{FF2B5EF4-FFF2-40B4-BE49-F238E27FC236}">
                <a16:creationId xmlns:a16="http://schemas.microsoft.com/office/drawing/2014/main" id="{5DA9848C-25B4-0720-3292-E6C73C960D9E}"/>
              </a:ext>
            </a:extLst>
          </p:cNvPr>
          <p:cNvSpPr/>
          <p:nvPr/>
        </p:nvSpPr>
        <p:spPr>
          <a:xfrm>
            <a:off x="2593078" y="3972271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B615D4-FA24-E8E0-0352-8ECF1550E00B}"/>
              </a:ext>
            </a:extLst>
          </p:cNvPr>
          <p:cNvSpPr txBox="1"/>
          <p:nvPr/>
        </p:nvSpPr>
        <p:spPr>
          <a:xfrm>
            <a:off x="3054761" y="3929697"/>
            <a:ext cx="750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D86AB0-564E-8436-93E0-42BDE5E65342}"/>
              </a:ext>
            </a:extLst>
          </p:cNvPr>
          <p:cNvSpPr txBox="1"/>
          <p:nvPr/>
        </p:nvSpPr>
        <p:spPr>
          <a:xfrm>
            <a:off x="10603005" y="1242050"/>
            <a:ext cx="750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Loss</a:t>
            </a:r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FA0E0B4B-2FA6-BCB0-4A8C-FFE91BE9BA5C}"/>
              </a:ext>
            </a:extLst>
          </p:cNvPr>
          <p:cNvSpPr/>
          <p:nvPr/>
        </p:nvSpPr>
        <p:spPr>
          <a:xfrm>
            <a:off x="3754007" y="3972271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3D0519-0131-CE11-0F6E-7E76B4A311F8}"/>
              </a:ext>
            </a:extLst>
          </p:cNvPr>
          <p:cNvSpPr txBox="1"/>
          <p:nvPr/>
        </p:nvSpPr>
        <p:spPr>
          <a:xfrm>
            <a:off x="4215230" y="3929697"/>
            <a:ext cx="12846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 late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C39A40E-54F9-1487-DE8A-4BF850EBA1B8}"/>
              </a:ext>
            </a:extLst>
          </p:cNvPr>
          <p:cNvSpPr txBox="1"/>
          <p:nvPr/>
        </p:nvSpPr>
        <p:spPr>
          <a:xfrm>
            <a:off x="520236" y="4629597"/>
            <a:ext cx="1205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HyStart</a:t>
            </a:r>
          </a:p>
        </p:txBody>
      </p:sp>
      <p:sp>
        <p:nvSpPr>
          <p:cNvPr id="47" name="Right Arrow 46">
            <a:extLst>
              <a:ext uri="{FF2B5EF4-FFF2-40B4-BE49-F238E27FC236}">
                <a16:creationId xmlns:a16="http://schemas.microsoft.com/office/drawing/2014/main" id="{D54231E6-1775-3A46-A129-59AF328387DF}"/>
              </a:ext>
            </a:extLst>
          </p:cNvPr>
          <p:cNvSpPr/>
          <p:nvPr/>
        </p:nvSpPr>
        <p:spPr>
          <a:xfrm>
            <a:off x="1703493" y="4707220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1DCC256-808E-A2F9-C74B-7FD15E60F428}"/>
              </a:ext>
            </a:extLst>
          </p:cNvPr>
          <p:cNvSpPr txBox="1"/>
          <p:nvPr/>
        </p:nvSpPr>
        <p:spPr>
          <a:xfrm>
            <a:off x="2163183" y="4659369"/>
            <a:ext cx="26775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RTT &amp; Ack behavior</a:t>
            </a:r>
          </a:p>
        </p:txBody>
      </p:sp>
      <p:sp>
        <p:nvSpPr>
          <p:cNvPr id="49" name="Right Arrow 48">
            <a:extLst>
              <a:ext uri="{FF2B5EF4-FFF2-40B4-BE49-F238E27FC236}">
                <a16:creationId xmlns:a16="http://schemas.microsoft.com/office/drawing/2014/main" id="{2019FCBF-2F45-6B4C-4A5A-02EECCFCBEF2}"/>
              </a:ext>
            </a:extLst>
          </p:cNvPr>
          <p:cNvSpPr/>
          <p:nvPr/>
        </p:nvSpPr>
        <p:spPr>
          <a:xfrm>
            <a:off x="4734284" y="4696860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44AC0F3-6361-4169-6EC6-5528C9E7DD9A}"/>
              </a:ext>
            </a:extLst>
          </p:cNvPr>
          <p:cNvSpPr txBox="1"/>
          <p:nvPr/>
        </p:nvSpPr>
        <p:spPr>
          <a:xfrm>
            <a:off x="5233909" y="4636893"/>
            <a:ext cx="18548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Linux default</a:t>
            </a:r>
          </a:p>
        </p:txBody>
      </p:sp>
      <p:sp>
        <p:nvSpPr>
          <p:cNvPr id="51" name="Right Arrow 50">
            <a:extLst>
              <a:ext uri="{FF2B5EF4-FFF2-40B4-BE49-F238E27FC236}">
                <a16:creationId xmlns:a16="http://schemas.microsoft.com/office/drawing/2014/main" id="{C1EDEA75-7551-46CC-2FC0-89C8EC9FFF04}"/>
              </a:ext>
            </a:extLst>
          </p:cNvPr>
          <p:cNvSpPr/>
          <p:nvPr/>
        </p:nvSpPr>
        <p:spPr>
          <a:xfrm rot="5400000">
            <a:off x="744204" y="5238324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D6238DB-6068-E97D-7F6A-7D8A26BABE9E}"/>
              </a:ext>
            </a:extLst>
          </p:cNvPr>
          <p:cNvSpPr txBox="1"/>
          <p:nvPr/>
        </p:nvSpPr>
        <p:spPr>
          <a:xfrm>
            <a:off x="337969" y="5697088"/>
            <a:ext cx="1495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 Early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B713C56-7683-1C3A-A3A1-B3D910F07A51}"/>
              </a:ext>
            </a:extLst>
          </p:cNvPr>
          <p:cNvSpPr txBox="1"/>
          <p:nvPr/>
        </p:nvSpPr>
        <p:spPr>
          <a:xfrm>
            <a:off x="2523154" y="5525400"/>
            <a:ext cx="4286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Limitation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RTT variation can look like congestion </a:t>
            </a:r>
          </a:p>
        </p:txBody>
      </p:sp>
      <p:sp>
        <p:nvSpPr>
          <p:cNvPr id="55" name="Right Arrow 54">
            <a:extLst>
              <a:ext uri="{FF2B5EF4-FFF2-40B4-BE49-F238E27FC236}">
                <a16:creationId xmlns:a16="http://schemas.microsoft.com/office/drawing/2014/main" id="{BA8ABBB3-996F-7507-91D9-FE3760935B0B}"/>
              </a:ext>
            </a:extLst>
          </p:cNvPr>
          <p:cNvSpPr/>
          <p:nvPr/>
        </p:nvSpPr>
        <p:spPr>
          <a:xfrm>
            <a:off x="1957433" y="5746735"/>
            <a:ext cx="421341" cy="3765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AE446CB-EB93-A977-941A-0EF8FD19F9E9}"/>
              </a:ext>
            </a:extLst>
          </p:cNvPr>
          <p:cNvSpPr/>
          <p:nvPr/>
        </p:nvSpPr>
        <p:spPr>
          <a:xfrm rot="19098022">
            <a:off x="7279326" y="3513056"/>
            <a:ext cx="2685270" cy="14267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7B53F91-D831-20E0-D1CC-801B1E419C75}"/>
              </a:ext>
            </a:extLst>
          </p:cNvPr>
          <p:cNvSpPr/>
          <p:nvPr/>
        </p:nvSpPr>
        <p:spPr>
          <a:xfrm>
            <a:off x="10944225" y="3372325"/>
            <a:ext cx="728663" cy="233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158A146-D1AD-F910-EA83-2FC12A1BC488}"/>
              </a:ext>
            </a:extLst>
          </p:cNvPr>
          <p:cNvCxnSpPr/>
          <p:nvPr/>
        </p:nvCxnSpPr>
        <p:spPr>
          <a:xfrm>
            <a:off x="7471537" y="3429000"/>
            <a:ext cx="4042468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041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4"/>
    </mc:Choice>
    <mc:Fallback xmlns="">
      <p:transition spd="slow" advTm="90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 animBg="1"/>
      <p:bldP spid="24" grpId="0" animBg="1"/>
      <p:bldP spid="30" grpId="0"/>
      <p:bldP spid="27" grpId="0"/>
      <p:bldP spid="34" grpId="0" animBg="1"/>
      <p:bldP spid="35" grpId="0"/>
      <p:bldP spid="38" grpId="0"/>
      <p:bldP spid="39" grpId="0" animBg="1"/>
      <p:bldP spid="40" grpId="0"/>
      <p:bldP spid="41" grpId="0"/>
      <p:bldP spid="42" grpId="0" animBg="1"/>
      <p:bldP spid="43" grpId="0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/>
      <p:bldP spid="54" grpId="0"/>
      <p:bldP spid="55" grpId="0" animBg="1"/>
      <p:bldP spid="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CEECD-AA54-7712-1509-A059F7636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21376-1CDF-485D-2F93-EEC15371A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668" y="2478828"/>
            <a:ext cx="9144000" cy="147732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2">
                    <a:lumMod val="90000"/>
                  </a:schemeClr>
                </a:solidFill>
              </a:rPr>
              <a:t>Validation and Evaluation of HyStart++ for Linux</a:t>
            </a:r>
          </a:p>
        </p:txBody>
      </p:sp>
      <p:pic>
        <p:nvPicPr>
          <p:cNvPr id="4" name="Picture 4" descr="Viasat (American company) - Wikipedia">
            <a:extLst>
              <a:ext uri="{FF2B5EF4-FFF2-40B4-BE49-F238E27FC236}">
                <a16:creationId xmlns:a16="http://schemas.microsoft.com/office/drawing/2014/main" id="{AAFE3B8C-D860-CFF2-A7A5-5CF871527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325" y="4089627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orcester Polytechnic Institute - Wikipedia">
            <a:extLst>
              <a:ext uri="{FF2B5EF4-FFF2-40B4-BE49-F238E27FC236}">
                <a16:creationId xmlns:a16="http://schemas.microsoft.com/office/drawing/2014/main" id="{E7024122-D8ED-DC67-A229-3DA035BB5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92" y="4101377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57DE66-F6AC-6C59-38D2-2CE01D1189C1}"/>
              </a:ext>
            </a:extLst>
          </p:cNvPr>
          <p:cNvSpPr txBox="1"/>
          <p:nvPr/>
        </p:nvSpPr>
        <p:spPr>
          <a:xfrm>
            <a:off x="1435421" y="4945425"/>
            <a:ext cx="25964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Maryam Ataei </a:t>
            </a:r>
            <a:r>
              <a:rPr lang="en-US" dirty="0" err="1"/>
              <a:t>Kachooei</a:t>
            </a:r>
            <a:endParaRPr lang="en-US" dirty="0"/>
          </a:p>
          <a:p>
            <a:pPr algn="ctr"/>
            <a:r>
              <a:rPr lang="en-US" dirty="0"/>
              <a:t>Clive Thompson</a:t>
            </a:r>
          </a:p>
          <a:p>
            <a:pPr algn="ctr"/>
            <a:r>
              <a:rPr lang="en-US" dirty="0"/>
              <a:t>Zimraan Ahmad</a:t>
            </a:r>
          </a:p>
          <a:p>
            <a:pPr algn="ctr"/>
            <a:r>
              <a:rPr lang="en-US" dirty="0"/>
              <a:t>Joshua Solomon</a:t>
            </a:r>
          </a:p>
          <a:p>
            <a:pPr algn="ctr"/>
            <a:r>
              <a:rPr lang="en-US" dirty="0"/>
              <a:t>Mark Claypool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7E5746-9BEF-BB66-4FDD-6D96684FD5CD}"/>
              </a:ext>
            </a:extLst>
          </p:cNvPr>
          <p:cNvSpPr txBox="1"/>
          <p:nvPr/>
        </p:nvSpPr>
        <p:spPr>
          <a:xfrm>
            <a:off x="8974667" y="4927394"/>
            <a:ext cx="19642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Jae Chung</a:t>
            </a:r>
            <a:endParaRPr lang="en-US" dirty="0"/>
          </a:p>
          <a:p>
            <a:pPr algn="ctr"/>
            <a:r>
              <a:rPr lang="en-US" sz="1800" dirty="0"/>
              <a:t> Feng Li</a:t>
            </a:r>
            <a:endParaRPr lang="en-US" dirty="0"/>
          </a:p>
          <a:p>
            <a:pPr algn="ctr"/>
            <a:r>
              <a:rPr lang="en-US" sz="1800" dirty="0"/>
              <a:t>Benjamin Peters 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900C9F4-6863-B414-ED63-20CDBED79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06989" y="6357056"/>
            <a:ext cx="4778022" cy="365125"/>
          </a:xfrm>
        </p:spPr>
        <p:txBody>
          <a:bodyPr/>
          <a:lstStyle/>
          <a:p>
            <a:r>
              <a:rPr lang="en-US"/>
              <a:t>Netdev 0x1A, The Technical Conference on Linux Networking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E205492-9D9E-856D-75FB-2237EC6A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20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7CB9BD-72BF-59E1-686E-5BC1B0932E8A}"/>
              </a:ext>
            </a:extLst>
          </p:cNvPr>
          <p:cNvSpPr txBox="1"/>
          <p:nvPr/>
        </p:nvSpPr>
        <p:spPr>
          <a:xfrm>
            <a:off x="5351799" y="5025318"/>
            <a:ext cx="2302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15 July, 2026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AC6C06-F5AE-B737-17B5-5CBA6C829653}"/>
              </a:ext>
            </a:extLst>
          </p:cNvPr>
          <p:cNvSpPr txBox="1">
            <a:spLocks/>
          </p:cNvSpPr>
          <p:nvPr/>
        </p:nvSpPr>
        <p:spPr>
          <a:xfrm>
            <a:off x="2920086" y="435247"/>
            <a:ext cx="6583164" cy="19085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60170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3"/>
    </mc:Choice>
    <mc:Fallback xmlns="">
      <p:transition spd="slow" advTm="834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4F1988-98FB-BCA4-6AC9-ECB0D1527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Netdev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A760B4-0619-418D-9085-CCA68075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70798C-B43C-8CD1-D6BF-248D63C978FB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HyStart++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BCD710-C048-8FCC-B946-F31B6709E04E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8E48CF-4795-C994-D472-A6D72C7C1851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98A4730-CAFE-8173-CEB2-6803E7B88F45}"/>
              </a:ext>
            </a:extLst>
          </p:cNvPr>
          <p:cNvSpPr txBox="1"/>
          <p:nvPr/>
        </p:nvSpPr>
        <p:spPr>
          <a:xfrm>
            <a:off x="132693" y="4413471"/>
            <a:ext cx="1934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HyStart++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AEAFE-5CF8-3F34-BF61-F64B3B647E2D}"/>
              </a:ext>
            </a:extLst>
          </p:cNvPr>
          <p:cNvSpPr txBox="1"/>
          <p:nvPr/>
        </p:nvSpPr>
        <p:spPr>
          <a:xfrm>
            <a:off x="132693" y="2880134"/>
            <a:ext cx="21454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HyStart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4DB946A7-8D66-C7B4-B74A-1252D6F1D464}"/>
              </a:ext>
            </a:extLst>
          </p:cNvPr>
          <p:cNvSpPr/>
          <p:nvPr/>
        </p:nvSpPr>
        <p:spPr>
          <a:xfrm>
            <a:off x="4029312" y="2901241"/>
            <a:ext cx="1616546" cy="6156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delay signal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0489E4-9659-B9C8-2D17-ACE25E185806}"/>
              </a:ext>
            </a:extLst>
          </p:cNvPr>
          <p:cNvSpPr txBox="1"/>
          <p:nvPr/>
        </p:nvSpPr>
        <p:spPr>
          <a:xfrm>
            <a:off x="2067339" y="1845922"/>
            <a:ext cx="2105007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Exit slow start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DE0B8C-FF6C-BB4B-C25F-ED21603633BF}"/>
              </a:ext>
            </a:extLst>
          </p:cNvPr>
          <p:cNvSpPr txBox="1"/>
          <p:nvPr/>
        </p:nvSpPr>
        <p:spPr>
          <a:xfrm>
            <a:off x="4329894" y="1854048"/>
            <a:ext cx="3823366" cy="46166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Enter congestion avoidance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7AA1165-C4F2-2171-36F1-9424B9D27C96}"/>
              </a:ext>
            </a:extLst>
          </p:cNvPr>
          <p:cNvGrpSpPr/>
          <p:nvPr/>
        </p:nvGrpSpPr>
        <p:grpSpPr>
          <a:xfrm>
            <a:off x="2854328" y="1507292"/>
            <a:ext cx="2791530" cy="693511"/>
            <a:chOff x="4276165" y="841306"/>
            <a:chExt cx="2791530" cy="693511"/>
          </a:xfrm>
        </p:grpSpPr>
        <p:sp>
          <p:nvSpPr>
            <p:cNvPr id="31" name="Arc 30">
              <a:extLst>
                <a:ext uri="{FF2B5EF4-FFF2-40B4-BE49-F238E27FC236}">
                  <a16:creationId xmlns:a16="http://schemas.microsoft.com/office/drawing/2014/main" id="{4BE7E98C-5F4B-8410-B683-2EBA6BE8E1C3}"/>
                </a:ext>
              </a:extLst>
            </p:cNvPr>
            <p:cNvSpPr/>
            <p:nvPr/>
          </p:nvSpPr>
          <p:spPr>
            <a:xfrm>
              <a:off x="4276165" y="848139"/>
              <a:ext cx="1395765" cy="686678"/>
            </a:xfrm>
            <a:prstGeom prst="arc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069CE50C-0660-2EBA-7C3D-C49F0DFBD95B}"/>
                </a:ext>
              </a:extLst>
            </p:cNvPr>
            <p:cNvSpPr/>
            <p:nvPr/>
          </p:nvSpPr>
          <p:spPr>
            <a:xfrm flipH="1">
              <a:off x="5671930" y="841306"/>
              <a:ext cx="1395765" cy="686678"/>
            </a:xfrm>
            <a:prstGeom prst="arc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C7E8325-E97F-9317-5031-9031ADBAD58C}"/>
              </a:ext>
            </a:extLst>
          </p:cNvPr>
          <p:cNvSpPr txBox="1"/>
          <p:nvPr/>
        </p:nvSpPr>
        <p:spPr>
          <a:xfrm>
            <a:off x="2230904" y="970209"/>
            <a:ext cx="411479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Conservative slow start (CSS):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BA4C47-0C50-01B5-378C-AD0630F003BD}"/>
              </a:ext>
            </a:extLst>
          </p:cNvPr>
          <p:cNvSpPr txBox="1"/>
          <p:nvPr/>
        </p:nvSpPr>
        <p:spPr>
          <a:xfrm>
            <a:off x="6099203" y="1101589"/>
            <a:ext cx="4634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Growth is reduced, not stopped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DCF975-CFE4-D8D9-3429-937FC8AA8EA7}"/>
              </a:ext>
            </a:extLst>
          </p:cNvPr>
          <p:cNvSpPr/>
          <p:nvPr/>
        </p:nvSpPr>
        <p:spPr>
          <a:xfrm>
            <a:off x="2067339" y="2918640"/>
            <a:ext cx="1730938" cy="5986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slow start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FDCEF59-6ABD-ACD8-E327-7D51C5313739}"/>
              </a:ext>
            </a:extLst>
          </p:cNvPr>
          <p:cNvSpPr/>
          <p:nvPr/>
        </p:nvSpPr>
        <p:spPr>
          <a:xfrm>
            <a:off x="5970318" y="2918640"/>
            <a:ext cx="1730938" cy="5986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congestion avoidance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094550-4CC1-669A-52D6-F621480C135B}"/>
              </a:ext>
            </a:extLst>
          </p:cNvPr>
          <p:cNvSpPr/>
          <p:nvPr/>
        </p:nvSpPr>
        <p:spPr>
          <a:xfrm>
            <a:off x="2067339" y="4375763"/>
            <a:ext cx="1730938" cy="5986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slow start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73D53DF1-CC17-F735-B970-8004450F1C5C}"/>
              </a:ext>
            </a:extLst>
          </p:cNvPr>
          <p:cNvSpPr/>
          <p:nvPr/>
        </p:nvSpPr>
        <p:spPr>
          <a:xfrm>
            <a:off x="4001985" y="4191562"/>
            <a:ext cx="1616546" cy="9364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Possible delay signal 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EDFAEA0-8FCD-7E3D-41E9-35ED0907C9BD}"/>
              </a:ext>
            </a:extLst>
          </p:cNvPr>
          <p:cNvSpPr/>
          <p:nvPr/>
        </p:nvSpPr>
        <p:spPr>
          <a:xfrm>
            <a:off x="5970318" y="4382032"/>
            <a:ext cx="1954482" cy="59863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conservative slow start (CSS)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859B6CF4-52BC-D93F-D9F5-D9C974388D16}"/>
              </a:ext>
            </a:extLst>
          </p:cNvPr>
          <p:cNvSpPr/>
          <p:nvPr/>
        </p:nvSpPr>
        <p:spPr>
          <a:xfrm>
            <a:off x="8040585" y="4213703"/>
            <a:ext cx="1616546" cy="9364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delay signal confirmed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CA2D756-C747-66CF-41B7-F03F627EC320}"/>
              </a:ext>
            </a:extLst>
          </p:cNvPr>
          <p:cNvSpPr/>
          <p:nvPr/>
        </p:nvSpPr>
        <p:spPr>
          <a:xfrm>
            <a:off x="9772916" y="4382591"/>
            <a:ext cx="1730938" cy="5986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congestion avoidance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4D59268-4B03-8AF7-93C0-9215D94827AA}"/>
              </a:ext>
            </a:extLst>
          </p:cNvPr>
          <p:cNvGrpSpPr/>
          <p:nvPr/>
        </p:nvGrpSpPr>
        <p:grpSpPr>
          <a:xfrm>
            <a:off x="2666998" y="5019327"/>
            <a:ext cx="4445001" cy="1159223"/>
            <a:chOff x="2666998" y="5197127"/>
            <a:chExt cx="4445001" cy="1159223"/>
          </a:xfrm>
        </p:grpSpPr>
        <p:sp>
          <p:nvSpPr>
            <p:cNvPr id="23" name="U-Turn Arrow 22">
              <a:extLst>
                <a:ext uri="{FF2B5EF4-FFF2-40B4-BE49-F238E27FC236}">
                  <a16:creationId xmlns:a16="http://schemas.microsoft.com/office/drawing/2014/main" id="{A1A9EF31-C837-D04D-308F-C6A3494E1738}"/>
                </a:ext>
              </a:extLst>
            </p:cNvPr>
            <p:cNvSpPr/>
            <p:nvPr/>
          </p:nvSpPr>
          <p:spPr>
            <a:xfrm rot="10800000">
              <a:off x="2666998" y="5197127"/>
              <a:ext cx="4445001" cy="1137080"/>
            </a:xfrm>
            <a:prstGeom prst="uturn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73EF63-8532-03EB-28C8-2A3A027ED942}"/>
                </a:ext>
              </a:extLst>
            </p:cNvPr>
            <p:cNvSpPr txBox="1"/>
            <p:nvPr/>
          </p:nvSpPr>
          <p:spPr>
            <a:xfrm>
              <a:off x="4155951" y="5987018"/>
              <a:ext cx="1462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Wrong signal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5B27E0D-8D56-1D64-7915-C3CEBA7F0802}"/>
              </a:ext>
            </a:extLst>
          </p:cNvPr>
          <p:cNvSpPr txBox="1"/>
          <p:nvPr/>
        </p:nvSpPr>
        <p:spPr>
          <a:xfrm>
            <a:off x="0" y="6277302"/>
            <a:ext cx="4001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IETF RFC 9406, HyStart++: Modified Slow Start for TCP, May 2023.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09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56"/>
    </mc:Choice>
    <mc:Fallback xmlns="">
      <p:transition spd="slow" advTm="100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/>
      <p:bldP spid="13" grpId="1" animBg="1"/>
      <p:bldP spid="34" grpId="0" animBg="1"/>
      <p:bldP spid="37" grpId="0"/>
      <p:bldP spid="37" grpId="1"/>
      <p:bldP spid="7" grpId="0" animBg="1"/>
      <p:bldP spid="8" grpId="0" animBg="1"/>
      <p:bldP spid="9" grpId="0" animBg="1"/>
      <p:bldP spid="10" grpId="0" animBg="1"/>
      <p:bldP spid="17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42A763-FE0C-68E6-1DB1-A5F7A4CDB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345745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7F9CDE-AF02-5F2A-4360-1F61593B2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F9E490-EC68-21E0-D169-69FE967718F5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Paper Roadmap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153EB0-9F93-B322-54EC-F5E020FCD476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F46EA5-B0EC-79CA-BA8F-026002A7D639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7921617-8C9C-084A-A929-2B41AFC464B8}"/>
              </a:ext>
            </a:extLst>
          </p:cNvPr>
          <p:cNvSpPr/>
          <p:nvPr/>
        </p:nvSpPr>
        <p:spPr>
          <a:xfrm>
            <a:off x="571500" y="1682363"/>
            <a:ext cx="3284220" cy="1005840"/>
          </a:xfrm>
          <a:prstGeom prst="roundRect">
            <a:avLst/>
          </a:prstGeom>
          <a:solidFill>
            <a:srgbClr val="DCF2DC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1. RFC Flowchart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What HyStart++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s intended to do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929C7B3-1853-9BE1-1D06-55E024E382A9}"/>
              </a:ext>
            </a:extLst>
          </p:cNvPr>
          <p:cNvSpPr/>
          <p:nvPr/>
        </p:nvSpPr>
        <p:spPr>
          <a:xfrm>
            <a:off x="4320540" y="1682363"/>
            <a:ext cx="3284220" cy="1005840"/>
          </a:xfrm>
          <a:prstGeom prst="roundRect">
            <a:avLst/>
          </a:prstGeom>
          <a:solidFill>
            <a:srgbClr val="DBEAFE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2. Linux Paths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Where that behavior appears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ABE8132-3FA3-AA5E-C510-72F00F4CE9D0}"/>
              </a:ext>
            </a:extLst>
          </p:cNvPr>
          <p:cNvSpPr/>
          <p:nvPr/>
        </p:nvSpPr>
        <p:spPr>
          <a:xfrm>
            <a:off x="8069580" y="1682363"/>
            <a:ext cx="3284220" cy="1005840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3. Validation Summary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Matc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5533138-F934-71BD-3270-FCB1D48D7C56}"/>
              </a:ext>
            </a:extLst>
          </p:cNvPr>
          <p:cNvSpPr/>
          <p:nvPr/>
        </p:nvSpPr>
        <p:spPr>
          <a:xfrm>
            <a:off x="1653316" y="3922643"/>
            <a:ext cx="3574004" cy="1005840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4. Evaluation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Controlled 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testbeds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D645BD7-8A79-4746-977A-8149DA8CAED2}"/>
              </a:ext>
            </a:extLst>
          </p:cNvPr>
          <p:cNvSpPr/>
          <p:nvPr/>
        </p:nvSpPr>
        <p:spPr>
          <a:xfrm>
            <a:off x="6499636" y="3922643"/>
            <a:ext cx="3574004" cy="1005840"/>
          </a:xfrm>
          <a:prstGeom prst="roundRect">
            <a:avLst/>
          </a:prstGeom>
          <a:solidFill>
            <a:srgbClr val="FFDCDC"/>
          </a:solidFill>
          <a:ln w="15240">
            <a:solidFill>
              <a:srgbClr val="B9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Conclusion and future works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472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9"/>
    </mc:Choice>
    <mc:Fallback xmlns="">
      <p:transition spd="slow" advTm="32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2B638C-0B41-6095-554E-0DAD974D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67486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319DEC-AF41-0141-B7A5-CF061F1D5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FFB17-72B5-81C2-2747-59996C32446F}"/>
              </a:ext>
            </a:extLst>
          </p:cNvPr>
          <p:cNvSpPr txBox="1"/>
          <p:nvPr/>
        </p:nvSpPr>
        <p:spPr>
          <a:xfrm>
            <a:off x="260307" y="136525"/>
            <a:ext cx="3900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HyStart++ RFC (9406)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023AD9E-CFB4-561E-A9D7-CC9061675F89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A8498D8-15AD-5438-71CE-5BE954374E14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35472CF-CD8C-C8CF-59BA-6FA8AC423F9E}"/>
              </a:ext>
            </a:extLst>
          </p:cNvPr>
          <p:cNvSpPr/>
          <p:nvPr/>
        </p:nvSpPr>
        <p:spPr>
          <a:xfrm>
            <a:off x="272449" y="1312155"/>
            <a:ext cx="1215108" cy="566928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dirty="0"/>
              <a:t>ACK arrives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336433E-BCD2-D413-D64F-6718B8D50723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487557" y="1595619"/>
            <a:ext cx="27829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Diamond 10">
            <a:extLst>
              <a:ext uri="{FF2B5EF4-FFF2-40B4-BE49-F238E27FC236}">
                <a16:creationId xmlns:a16="http://schemas.microsoft.com/office/drawing/2014/main" id="{5FFACC24-9AB0-3D31-9F1E-C140F556CC83}"/>
              </a:ext>
            </a:extLst>
          </p:cNvPr>
          <p:cNvSpPr/>
          <p:nvPr/>
        </p:nvSpPr>
        <p:spPr>
          <a:xfrm>
            <a:off x="1765852" y="1134597"/>
            <a:ext cx="1113183" cy="922044"/>
          </a:xfrm>
          <a:prstGeom prst="diamond">
            <a:avLst/>
          </a:prstGeom>
          <a:solidFill>
            <a:srgbClr val="F3F4F6"/>
          </a:solidFill>
          <a:ln>
            <a:solidFill>
              <a:srgbClr val="E5E7E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Loss/ECN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D7E47C-509A-5979-553E-1E45900A1B9D}"/>
              </a:ext>
            </a:extLst>
          </p:cNvPr>
          <p:cNvCxnSpPr>
            <a:cxnSpLocks/>
          </p:cNvCxnSpPr>
          <p:nvPr/>
        </p:nvCxnSpPr>
        <p:spPr>
          <a:xfrm>
            <a:off x="2879035" y="1595619"/>
            <a:ext cx="5035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E0B0E6E-15CD-D501-E798-B65C6B155AC8}"/>
              </a:ext>
            </a:extLst>
          </p:cNvPr>
          <p:cNvSpPr txBox="1"/>
          <p:nvPr/>
        </p:nvSpPr>
        <p:spPr>
          <a:xfrm>
            <a:off x="2905538" y="1312155"/>
            <a:ext cx="503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878D47AA-E8B4-E74D-1C21-3A27ECCFEF05}"/>
              </a:ext>
            </a:extLst>
          </p:cNvPr>
          <p:cNvSpPr/>
          <p:nvPr/>
        </p:nvSpPr>
        <p:spPr>
          <a:xfrm>
            <a:off x="3395869" y="1134597"/>
            <a:ext cx="1336368" cy="922044"/>
          </a:xfrm>
          <a:prstGeom prst="diamond">
            <a:avLst/>
          </a:prstGeom>
          <a:solidFill>
            <a:srgbClr val="F3F4F6"/>
          </a:solidFill>
          <a:ln>
            <a:solidFill>
              <a:srgbClr val="E5E7E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end of round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025D4D-407F-474C-7562-63A08F89D0C5}"/>
              </a:ext>
            </a:extLst>
          </p:cNvPr>
          <p:cNvCxnSpPr>
            <a:cxnSpLocks/>
          </p:cNvCxnSpPr>
          <p:nvPr/>
        </p:nvCxnSpPr>
        <p:spPr>
          <a:xfrm>
            <a:off x="4732237" y="1595619"/>
            <a:ext cx="4394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2F9217D-C5F0-4C33-1C4B-F872329367B2}"/>
              </a:ext>
            </a:extLst>
          </p:cNvPr>
          <p:cNvSpPr txBox="1"/>
          <p:nvPr/>
        </p:nvSpPr>
        <p:spPr>
          <a:xfrm>
            <a:off x="4597726" y="1316017"/>
            <a:ext cx="503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693ADDD-A16D-F4B5-DB8D-FF0BEED8825B}"/>
              </a:ext>
            </a:extLst>
          </p:cNvPr>
          <p:cNvSpPr/>
          <p:nvPr/>
        </p:nvSpPr>
        <p:spPr>
          <a:xfrm>
            <a:off x="5171662" y="1312155"/>
            <a:ext cx="1215108" cy="566928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Start new round</a:t>
            </a:r>
            <a:endParaRPr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C5C0E0B-9C0B-D439-25F7-0030BE9581CE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2322444" y="2056641"/>
            <a:ext cx="0" cy="4117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959AD41-D49A-5B3F-22CF-104882D09E25}"/>
              </a:ext>
            </a:extLst>
          </p:cNvPr>
          <p:cNvSpPr txBox="1"/>
          <p:nvPr/>
        </p:nvSpPr>
        <p:spPr>
          <a:xfrm>
            <a:off x="2269337" y="2013898"/>
            <a:ext cx="503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6D8A4EA3-A2BD-67AA-5D34-2C9515462DCE}"/>
              </a:ext>
            </a:extLst>
          </p:cNvPr>
          <p:cNvSpPr/>
          <p:nvPr/>
        </p:nvSpPr>
        <p:spPr>
          <a:xfrm>
            <a:off x="1873957" y="2468403"/>
            <a:ext cx="896972" cy="566928"/>
          </a:xfrm>
          <a:prstGeom prst="roundRect">
            <a:avLst/>
          </a:prstGeom>
          <a:solidFill>
            <a:srgbClr val="FFDCDD"/>
          </a:solidFill>
          <a:ln w="15240">
            <a:solidFill>
              <a:srgbClr val="B937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Enter CA</a:t>
            </a:r>
            <a:endParaRPr dirty="0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FD98E60F-B53D-59A9-02B5-35F790A1121A}"/>
              </a:ext>
            </a:extLst>
          </p:cNvPr>
          <p:cNvSpPr/>
          <p:nvPr/>
        </p:nvSpPr>
        <p:spPr>
          <a:xfrm>
            <a:off x="6932644" y="1134597"/>
            <a:ext cx="1136292" cy="922044"/>
          </a:xfrm>
          <a:prstGeom prst="diamond">
            <a:avLst/>
          </a:prstGeom>
          <a:solidFill>
            <a:srgbClr val="F3F4F6"/>
          </a:solidFill>
          <a:ln>
            <a:solidFill>
              <a:srgbClr val="E5E7E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SS or CSS?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CC5153B-3B54-6A1A-E7AC-D3CECA6B9643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6386770" y="1585571"/>
            <a:ext cx="545874" cy="10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EF46BE69-2D8D-2211-E014-D0650C681369}"/>
              </a:ext>
            </a:extLst>
          </p:cNvPr>
          <p:cNvCxnSpPr>
            <a:cxnSpLocks/>
            <a:stCxn id="16" idx="0"/>
            <a:endCxn id="28" idx="0"/>
          </p:cNvCxnSpPr>
          <p:nvPr/>
        </p:nvCxnSpPr>
        <p:spPr>
          <a:xfrm rot="5400000" flipH="1" flipV="1">
            <a:off x="5782421" y="-583771"/>
            <a:ext cx="12700" cy="3436737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8622218-D9B0-A01C-CCF4-260105A3186C}"/>
              </a:ext>
            </a:extLst>
          </p:cNvPr>
          <p:cNvSpPr txBox="1"/>
          <p:nvPr/>
        </p:nvSpPr>
        <p:spPr>
          <a:xfrm>
            <a:off x="4019269" y="870617"/>
            <a:ext cx="503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56351B96-B33D-F0B4-8DAF-26AC5B47FA0A}"/>
              </a:ext>
            </a:extLst>
          </p:cNvPr>
          <p:cNvSpPr/>
          <p:nvPr/>
        </p:nvSpPr>
        <p:spPr>
          <a:xfrm>
            <a:off x="4597726" y="2538958"/>
            <a:ext cx="2250586" cy="461022"/>
          </a:xfrm>
          <a:prstGeom prst="roundRect">
            <a:avLst/>
          </a:prstGeom>
          <a:solidFill>
            <a:srgbClr val="DCF2DD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Update cwnd and </a:t>
            </a:r>
            <a:r>
              <a:rPr lang="en-US" dirty="0" err="1"/>
              <a:t>minRTT</a:t>
            </a:r>
            <a:endParaRPr dirty="0"/>
          </a:p>
        </p:txBody>
      </p: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1482B77C-8A10-7BE0-4527-89B663C6FF00}"/>
              </a:ext>
            </a:extLst>
          </p:cNvPr>
          <p:cNvCxnSpPr>
            <a:cxnSpLocks/>
            <a:stCxn id="28" idx="2"/>
            <a:endCxn id="37" idx="0"/>
          </p:cNvCxnSpPr>
          <p:nvPr/>
        </p:nvCxnSpPr>
        <p:spPr>
          <a:xfrm rot="5400000">
            <a:off x="6370747" y="1408914"/>
            <a:ext cx="482317" cy="177777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1BAA61B-C387-486F-BB85-43DB439548E8}"/>
              </a:ext>
            </a:extLst>
          </p:cNvPr>
          <p:cNvSpPr txBox="1"/>
          <p:nvPr/>
        </p:nvSpPr>
        <p:spPr>
          <a:xfrm>
            <a:off x="6659707" y="2143911"/>
            <a:ext cx="38820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SS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284D3A9B-588D-3EBD-E543-C2228003225C}"/>
              </a:ext>
            </a:extLst>
          </p:cNvPr>
          <p:cNvSpPr/>
          <p:nvPr/>
        </p:nvSpPr>
        <p:spPr>
          <a:xfrm>
            <a:off x="3157329" y="3402895"/>
            <a:ext cx="2366583" cy="1292051"/>
          </a:xfrm>
          <a:prstGeom prst="diamond">
            <a:avLst/>
          </a:prstGeom>
          <a:solidFill>
            <a:srgbClr val="DCF2DD"/>
          </a:solidFill>
          <a:ln>
            <a:solidFill>
              <a:srgbClr val="2B8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delay-increase preconditions</a:t>
            </a:r>
          </a:p>
        </p:txBody>
      </p: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0F775C19-9D86-1EFE-1AD7-0EF337EED914}"/>
              </a:ext>
            </a:extLst>
          </p:cNvPr>
          <p:cNvCxnSpPr>
            <a:stCxn id="37" idx="2"/>
            <a:endCxn id="42" idx="0"/>
          </p:cNvCxnSpPr>
          <p:nvPr/>
        </p:nvCxnSpPr>
        <p:spPr>
          <a:xfrm rot="5400000">
            <a:off x="4830363" y="2510238"/>
            <a:ext cx="402915" cy="138239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16EF1BB-93AF-E3E9-6B09-FA1A01966193}"/>
              </a:ext>
            </a:extLst>
          </p:cNvPr>
          <p:cNvSpPr/>
          <p:nvPr/>
        </p:nvSpPr>
        <p:spPr>
          <a:xfrm>
            <a:off x="1626704" y="4694946"/>
            <a:ext cx="1612394" cy="461022"/>
          </a:xfrm>
          <a:prstGeom prst="roundRect">
            <a:avLst/>
          </a:prstGeom>
          <a:solidFill>
            <a:srgbClr val="DCF2DD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Compute delay threshold</a:t>
            </a:r>
            <a:endParaRPr dirty="0"/>
          </a:p>
        </p:txBody>
      </p: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F4801977-9E1A-0D58-440F-D886B236CB54}"/>
              </a:ext>
            </a:extLst>
          </p:cNvPr>
          <p:cNvCxnSpPr>
            <a:stCxn id="42" idx="1"/>
            <a:endCxn id="45" idx="0"/>
          </p:cNvCxnSpPr>
          <p:nvPr/>
        </p:nvCxnSpPr>
        <p:spPr>
          <a:xfrm rot="10800000" flipV="1">
            <a:off x="2432901" y="4048920"/>
            <a:ext cx="724428" cy="64602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996D644-E73D-A1BB-29B3-E84E9B0B9130}"/>
              </a:ext>
            </a:extLst>
          </p:cNvPr>
          <p:cNvSpPr txBox="1"/>
          <p:nvPr/>
        </p:nvSpPr>
        <p:spPr>
          <a:xfrm>
            <a:off x="2776399" y="3765455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Diamond 51">
            <a:extLst>
              <a:ext uri="{FF2B5EF4-FFF2-40B4-BE49-F238E27FC236}">
                <a16:creationId xmlns:a16="http://schemas.microsoft.com/office/drawing/2014/main" id="{96CB7957-656E-70DC-BDCC-66D722B4668C}"/>
              </a:ext>
            </a:extLst>
          </p:cNvPr>
          <p:cNvSpPr/>
          <p:nvPr/>
        </p:nvSpPr>
        <p:spPr>
          <a:xfrm>
            <a:off x="3582148" y="4931466"/>
            <a:ext cx="1612395" cy="910431"/>
          </a:xfrm>
          <a:prstGeom prst="diamond">
            <a:avLst/>
          </a:prstGeom>
          <a:solidFill>
            <a:srgbClr val="DCF2DD"/>
          </a:solidFill>
          <a:ln>
            <a:solidFill>
              <a:srgbClr val="2B8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delay increase</a:t>
            </a:r>
          </a:p>
        </p:txBody>
      </p: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2BC3A9E4-8743-A692-F284-8123CBCB70FB}"/>
              </a:ext>
            </a:extLst>
          </p:cNvPr>
          <p:cNvCxnSpPr>
            <a:stCxn id="45" idx="2"/>
            <a:endCxn id="52" idx="1"/>
          </p:cNvCxnSpPr>
          <p:nvPr/>
        </p:nvCxnSpPr>
        <p:spPr>
          <a:xfrm rot="16200000" flipH="1">
            <a:off x="2892167" y="4696701"/>
            <a:ext cx="230714" cy="114924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9C4D98D8-8950-59A2-7AE9-97799F94F407}"/>
              </a:ext>
            </a:extLst>
          </p:cNvPr>
          <p:cNvSpPr/>
          <p:nvPr/>
        </p:nvSpPr>
        <p:spPr>
          <a:xfrm>
            <a:off x="5608687" y="5154785"/>
            <a:ext cx="1269791" cy="461022"/>
          </a:xfrm>
          <a:prstGeom prst="roundRect">
            <a:avLst/>
          </a:prstGeom>
          <a:solidFill>
            <a:srgbClr val="DCF2DD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Remain in slow start</a:t>
            </a:r>
            <a:endParaRPr dirty="0"/>
          </a:p>
        </p:txBody>
      </p:sp>
      <p:cxnSp>
        <p:nvCxnSpPr>
          <p:cNvPr id="61" name="Elbow Connector 60">
            <a:extLst>
              <a:ext uri="{FF2B5EF4-FFF2-40B4-BE49-F238E27FC236}">
                <a16:creationId xmlns:a16="http://schemas.microsoft.com/office/drawing/2014/main" id="{48188620-4A99-F78F-5D49-4BEEB2912048}"/>
              </a:ext>
            </a:extLst>
          </p:cNvPr>
          <p:cNvCxnSpPr>
            <a:stCxn id="52" idx="3"/>
            <a:endCxn id="55" idx="1"/>
          </p:cNvCxnSpPr>
          <p:nvPr/>
        </p:nvCxnSpPr>
        <p:spPr>
          <a:xfrm flipV="1">
            <a:off x="5194543" y="5385296"/>
            <a:ext cx="414144" cy="138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6A55B371-FD74-9F71-0F10-57F61B681B45}"/>
              </a:ext>
            </a:extLst>
          </p:cNvPr>
          <p:cNvSpPr txBox="1"/>
          <p:nvPr/>
        </p:nvSpPr>
        <p:spPr>
          <a:xfrm>
            <a:off x="5071454" y="5097861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87021165-4269-7E15-0171-C54756F54F0F}"/>
              </a:ext>
            </a:extLst>
          </p:cNvPr>
          <p:cNvCxnSpPr>
            <a:stCxn id="42" idx="3"/>
            <a:endCxn id="55" idx="0"/>
          </p:cNvCxnSpPr>
          <p:nvPr/>
        </p:nvCxnSpPr>
        <p:spPr>
          <a:xfrm>
            <a:off x="5523912" y="4048921"/>
            <a:ext cx="719671" cy="110586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8AE13CC5-2E2E-8F5E-056B-27C193BA0AC7}"/>
              </a:ext>
            </a:extLst>
          </p:cNvPr>
          <p:cNvSpPr txBox="1"/>
          <p:nvPr/>
        </p:nvSpPr>
        <p:spPr>
          <a:xfrm>
            <a:off x="5488993" y="3747257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EC6EF129-AA42-D6F8-AD12-65AAEE8B158D}"/>
              </a:ext>
            </a:extLst>
          </p:cNvPr>
          <p:cNvSpPr/>
          <p:nvPr/>
        </p:nvSpPr>
        <p:spPr>
          <a:xfrm>
            <a:off x="1053702" y="5810689"/>
            <a:ext cx="2250586" cy="461022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Exit slow start and enter CSS</a:t>
            </a:r>
            <a:endParaRPr dirty="0"/>
          </a:p>
        </p:txBody>
      </p:sp>
      <p:cxnSp>
        <p:nvCxnSpPr>
          <p:cNvPr id="68" name="Elbow Connector 67">
            <a:extLst>
              <a:ext uri="{FF2B5EF4-FFF2-40B4-BE49-F238E27FC236}">
                <a16:creationId xmlns:a16="http://schemas.microsoft.com/office/drawing/2014/main" id="{C37DC01B-66D7-7FF7-2108-9683EC3567B5}"/>
              </a:ext>
            </a:extLst>
          </p:cNvPr>
          <p:cNvCxnSpPr>
            <a:stCxn id="52" idx="2"/>
            <a:endCxn id="66" idx="3"/>
          </p:cNvCxnSpPr>
          <p:nvPr/>
        </p:nvCxnSpPr>
        <p:spPr>
          <a:xfrm rot="5400000">
            <a:off x="3746666" y="5399519"/>
            <a:ext cx="199303" cy="1084058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178B98D7-3D86-2C62-73E4-EF907347AEDD}"/>
              </a:ext>
            </a:extLst>
          </p:cNvPr>
          <p:cNvSpPr txBox="1"/>
          <p:nvPr/>
        </p:nvSpPr>
        <p:spPr>
          <a:xfrm>
            <a:off x="3925646" y="5733423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72D24860-DD5F-AFD6-1062-77B3771B991D}"/>
              </a:ext>
            </a:extLst>
          </p:cNvPr>
          <p:cNvSpPr/>
          <p:nvPr/>
        </p:nvSpPr>
        <p:spPr>
          <a:xfrm>
            <a:off x="8365523" y="2567093"/>
            <a:ext cx="2250586" cy="461022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Update cwnd and </a:t>
            </a:r>
            <a:r>
              <a:rPr lang="en-US" dirty="0" err="1"/>
              <a:t>minRTT</a:t>
            </a:r>
            <a:endParaRPr dirty="0"/>
          </a:p>
        </p:txBody>
      </p: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2FB1B731-B169-3A7A-6ECF-0FCCA71B9D9B}"/>
              </a:ext>
            </a:extLst>
          </p:cNvPr>
          <p:cNvCxnSpPr>
            <a:cxnSpLocks/>
          </p:cNvCxnSpPr>
          <p:nvPr/>
        </p:nvCxnSpPr>
        <p:spPr>
          <a:xfrm>
            <a:off x="7507140" y="2297382"/>
            <a:ext cx="1983676" cy="27643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62F09750-167C-1C01-76D1-880198D0B542}"/>
              </a:ext>
            </a:extLst>
          </p:cNvPr>
          <p:cNvSpPr txBox="1"/>
          <p:nvPr/>
        </p:nvSpPr>
        <p:spPr>
          <a:xfrm>
            <a:off x="8082765" y="2139650"/>
            <a:ext cx="4823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CSS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Diamond 84">
            <a:extLst>
              <a:ext uri="{FF2B5EF4-FFF2-40B4-BE49-F238E27FC236}">
                <a16:creationId xmlns:a16="http://schemas.microsoft.com/office/drawing/2014/main" id="{96139172-6862-A66D-4505-D2FCAE6FBDD5}"/>
              </a:ext>
            </a:extLst>
          </p:cNvPr>
          <p:cNvSpPr/>
          <p:nvPr/>
        </p:nvSpPr>
        <p:spPr>
          <a:xfrm>
            <a:off x="8426328" y="3366411"/>
            <a:ext cx="2128975" cy="1105864"/>
          </a:xfrm>
          <a:prstGeom prst="diamond">
            <a:avLst/>
          </a:prstGeom>
          <a:solidFill>
            <a:srgbClr val="FFF3CD"/>
          </a:solidFill>
          <a:ln>
            <a:solidFill>
              <a:srgbClr val="C296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CSS sample requirement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A205EB0-DE30-0DF7-9A1E-886036A99FD5}"/>
              </a:ext>
            </a:extLst>
          </p:cNvPr>
          <p:cNvCxnSpPr>
            <a:stCxn id="70" idx="2"/>
            <a:endCxn id="85" idx="0"/>
          </p:cNvCxnSpPr>
          <p:nvPr/>
        </p:nvCxnSpPr>
        <p:spPr>
          <a:xfrm>
            <a:off x="9490816" y="3028115"/>
            <a:ext cx="0" cy="3382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Diamond 89">
            <a:extLst>
              <a:ext uri="{FF2B5EF4-FFF2-40B4-BE49-F238E27FC236}">
                <a16:creationId xmlns:a16="http://schemas.microsoft.com/office/drawing/2014/main" id="{48E33580-8791-F6E1-9FE7-0EF549C10689}"/>
              </a:ext>
            </a:extLst>
          </p:cNvPr>
          <p:cNvSpPr/>
          <p:nvPr/>
        </p:nvSpPr>
        <p:spPr>
          <a:xfrm>
            <a:off x="10213003" y="4196422"/>
            <a:ext cx="1742321" cy="1105864"/>
          </a:xfrm>
          <a:prstGeom prst="diamond">
            <a:avLst/>
          </a:prstGeom>
          <a:solidFill>
            <a:srgbClr val="FFF3CD"/>
          </a:solidFill>
          <a:ln>
            <a:solidFill>
              <a:srgbClr val="C296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spurious slow start exit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C9EB0D3C-110E-0690-2F78-9D67D2C88EB2}"/>
              </a:ext>
            </a:extLst>
          </p:cNvPr>
          <p:cNvSpPr/>
          <p:nvPr/>
        </p:nvSpPr>
        <p:spPr>
          <a:xfrm>
            <a:off x="10288560" y="5703742"/>
            <a:ext cx="1612395" cy="461022"/>
          </a:xfrm>
          <a:prstGeom prst="roundRect">
            <a:avLst/>
          </a:prstGeom>
          <a:solidFill>
            <a:srgbClr val="DCF2DD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Resume slow start</a:t>
            </a:r>
            <a:endParaRPr dirty="0"/>
          </a:p>
        </p:txBody>
      </p:sp>
      <p:sp>
        <p:nvSpPr>
          <p:cNvPr id="92" name="Diamond 91">
            <a:extLst>
              <a:ext uri="{FF2B5EF4-FFF2-40B4-BE49-F238E27FC236}">
                <a16:creationId xmlns:a16="http://schemas.microsoft.com/office/drawing/2014/main" id="{B57F541C-9481-E81B-666B-A6C9B1489E64}"/>
              </a:ext>
            </a:extLst>
          </p:cNvPr>
          <p:cNvSpPr/>
          <p:nvPr/>
        </p:nvSpPr>
        <p:spPr>
          <a:xfrm>
            <a:off x="7095784" y="4206843"/>
            <a:ext cx="1989411" cy="1062247"/>
          </a:xfrm>
          <a:prstGeom prst="diamond">
            <a:avLst/>
          </a:prstGeom>
          <a:solidFill>
            <a:srgbClr val="FFF3CD"/>
          </a:solidFill>
          <a:ln>
            <a:solidFill>
              <a:srgbClr val="C296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CSS completion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A258461F-88EF-33B9-8B75-D480C8F0BCC8}"/>
              </a:ext>
            </a:extLst>
          </p:cNvPr>
          <p:cNvSpPr/>
          <p:nvPr/>
        </p:nvSpPr>
        <p:spPr>
          <a:xfrm>
            <a:off x="8610600" y="5717494"/>
            <a:ext cx="1414887" cy="461022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dirty="0"/>
              <a:t>Remian in CSS</a:t>
            </a:r>
            <a:endParaRPr dirty="0"/>
          </a:p>
        </p:txBody>
      </p:sp>
      <p:cxnSp>
        <p:nvCxnSpPr>
          <p:cNvPr id="95" name="Elbow Connector 94">
            <a:extLst>
              <a:ext uri="{FF2B5EF4-FFF2-40B4-BE49-F238E27FC236}">
                <a16:creationId xmlns:a16="http://schemas.microsoft.com/office/drawing/2014/main" id="{CEB4042B-D3DF-5C48-0912-638B215A71C2}"/>
              </a:ext>
            </a:extLst>
          </p:cNvPr>
          <p:cNvCxnSpPr>
            <a:stCxn id="85" idx="3"/>
            <a:endCxn id="90" idx="0"/>
          </p:cNvCxnSpPr>
          <p:nvPr/>
        </p:nvCxnSpPr>
        <p:spPr>
          <a:xfrm>
            <a:off x="10555303" y="3919343"/>
            <a:ext cx="528861" cy="27707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D2C49309-0DA3-A987-8051-638E0AD03033}"/>
              </a:ext>
            </a:extLst>
          </p:cNvPr>
          <p:cNvCxnSpPr>
            <a:stCxn id="90" idx="2"/>
            <a:endCxn id="91" idx="0"/>
          </p:cNvCxnSpPr>
          <p:nvPr/>
        </p:nvCxnSpPr>
        <p:spPr>
          <a:xfrm>
            <a:off x="11084164" y="5302286"/>
            <a:ext cx="10594" cy="4014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82E5240C-F7D0-5A72-B5A3-06536CE20CF2}"/>
              </a:ext>
            </a:extLst>
          </p:cNvPr>
          <p:cNvSpPr txBox="1"/>
          <p:nvPr/>
        </p:nvSpPr>
        <p:spPr>
          <a:xfrm>
            <a:off x="10480147" y="3593368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0" name="Elbow Connector 99">
            <a:extLst>
              <a:ext uri="{FF2B5EF4-FFF2-40B4-BE49-F238E27FC236}">
                <a16:creationId xmlns:a16="http://schemas.microsoft.com/office/drawing/2014/main" id="{A0D30B58-89BA-F2C6-7833-485A4AA5904B}"/>
              </a:ext>
            </a:extLst>
          </p:cNvPr>
          <p:cNvCxnSpPr>
            <a:cxnSpLocks/>
            <a:stCxn id="85" idx="1"/>
            <a:endCxn id="92" idx="0"/>
          </p:cNvCxnSpPr>
          <p:nvPr/>
        </p:nvCxnSpPr>
        <p:spPr>
          <a:xfrm rot="10800000" flipV="1">
            <a:off x="8090490" y="3919343"/>
            <a:ext cx="335838" cy="28750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646E5E73-2F4E-196E-355D-915474F17A42}"/>
              </a:ext>
            </a:extLst>
          </p:cNvPr>
          <p:cNvSpPr txBox="1"/>
          <p:nvPr/>
        </p:nvSpPr>
        <p:spPr>
          <a:xfrm>
            <a:off x="8113492" y="3611566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BDBFEBB-160D-AF34-0E05-B2E1CE0B18B5}"/>
              </a:ext>
            </a:extLst>
          </p:cNvPr>
          <p:cNvSpPr txBox="1"/>
          <p:nvPr/>
        </p:nvSpPr>
        <p:spPr>
          <a:xfrm>
            <a:off x="11084163" y="5222640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3CDD8140-295C-7A1F-7BB9-5D827077CB91}"/>
              </a:ext>
            </a:extLst>
          </p:cNvPr>
          <p:cNvCxnSpPr>
            <a:cxnSpLocks/>
            <a:stCxn id="90" idx="1"/>
            <a:endCxn id="92" idx="3"/>
          </p:cNvCxnSpPr>
          <p:nvPr/>
        </p:nvCxnSpPr>
        <p:spPr>
          <a:xfrm flipH="1" flipV="1">
            <a:off x="9085195" y="4737967"/>
            <a:ext cx="1127808" cy="113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B2EE63A6-2AF4-C3BD-4188-BC89F499712C}"/>
              </a:ext>
            </a:extLst>
          </p:cNvPr>
          <p:cNvCxnSpPr>
            <a:cxnSpLocks/>
            <a:stCxn id="92" idx="2"/>
            <a:endCxn id="93" idx="0"/>
          </p:cNvCxnSpPr>
          <p:nvPr/>
        </p:nvCxnSpPr>
        <p:spPr>
          <a:xfrm rot="16200000" flipH="1">
            <a:off x="8480065" y="4879515"/>
            <a:ext cx="448404" cy="122755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7CEA9CD5-4AC2-FD3C-FE69-DB105C6049CE}"/>
              </a:ext>
            </a:extLst>
          </p:cNvPr>
          <p:cNvSpPr txBox="1"/>
          <p:nvPr/>
        </p:nvSpPr>
        <p:spPr>
          <a:xfrm>
            <a:off x="8077936" y="5232783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Elbow Connector 121">
            <a:extLst>
              <a:ext uri="{FF2B5EF4-FFF2-40B4-BE49-F238E27FC236}">
                <a16:creationId xmlns:a16="http://schemas.microsoft.com/office/drawing/2014/main" id="{E0E85A21-AA9B-30D4-FD70-1747BA7717A1}"/>
              </a:ext>
            </a:extLst>
          </p:cNvPr>
          <p:cNvCxnSpPr>
            <a:cxnSpLocks/>
            <a:endCxn id="27" idx="1"/>
          </p:cNvCxnSpPr>
          <p:nvPr/>
        </p:nvCxnSpPr>
        <p:spPr>
          <a:xfrm rot="5400000" flipH="1">
            <a:off x="3475827" y="1149997"/>
            <a:ext cx="2003874" cy="5207614"/>
          </a:xfrm>
          <a:prstGeom prst="bentConnector4">
            <a:avLst>
              <a:gd name="adj1" fmla="val -82043"/>
              <a:gd name="adj2" fmla="val 130849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F4A7D871-C55A-8BC7-CB45-080CE2954227}"/>
              </a:ext>
            </a:extLst>
          </p:cNvPr>
          <p:cNvSpPr txBox="1"/>
          <p:nvPr/>
        </p:nvSpPr>
        <p:spPr>
          <a:xfrm>
            <a:off x="6718426" y="4672165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E075C1A-BFAD-DFC8-00CC-9C40E62D21B5}"/>
              </a:ext>
            </a:extLst>
          </p:cNvPr>
          <p:cNvSpPr txBox="1"/>
          <p:nvPr/>
        </p:nvSpPr>
        <p:spPr>
          <a:xfrm>
            <a:off x="9896908" y="4491711"/>
            <a:ext cx="462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246D07A5-602D-0D6E-3D89-71D36EB33FD7}"/>
              </a:ext>
            </a:extLst>
          </p:cNvPr>
          <p:cNvSpPr/>
          <p:nvPr/>
        </p:nvSpPr>
        <p:spPr>
          <a:xfrm>
            <a:off x="8998303" y="1071252"/>
            <a:ext cx="1667740" cy="566928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200" b="1">
                <a:solidFill>
                  <a:srgbClr val="111827"/>
                </a:solidFill>
                <a:latin typeface="Arial"/>
              </a:defRPr>
            </a:pPr>
            <a:r>
              <a:rPr lang="en-US" sz="1400" dirty="0"/>
              <a:t>HyStart++ initialization</a:t>
            </a:r>
            <a:endParaRPr sz="1400" dirty="0"/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A8C280E2-0EF8-DB11-6B0B-414A2EE7A524}"/>
              </a:ext>
            </a:extLst>
          </p:cNvPr>
          <p:cNvGrpSpPr/>
          <p:nvPr/>
        </p:nvGrpSpPr>
        <p:grpSpPr>
          <a:xfrm>
            <a:off x="10840807" y="1433716"/>
            <a:ext cx="1664208" cy="1289304"/>
            <a:chOff x="10840807" y="1433716"/>
            <a:chExt cx="1664208" cy="1289304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33602EBD-AE2F-A270-532F-5FD8163427C1}"/>
                </a:ext>
              </a:extLst>
            </p:cNvPr>
            <p:cNvSpPr txBox="1"/>
            <p:nvPr/>
          </p:nvSpPr>
          <p:spPr>
            <a:xfrm>
              <a:off x="11407735" y="1433716"/>
              <a:ext cx="1097280" cy="2286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 sz="900" b="0">
                  <a:solidFill>
                    <a:srgbClr val="6B7280"/>
                  </a:solidFill>
                  <a:latin typeface="Arial"/>
                </a:defRPr>
              </a:pPr>
              <a:r>
                <a:t>Slow Start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C01C169-73A0-FA86-1D52-7E97EF97E1F1}"/>
                </a:ext>
              </a:extLst>
            </p:cNvPr>
            <p:cNvSpPr txBox="1"/>
            <p:nvPr/>
          </p:nvSpPr>
          <p:spPr>
            <a:xfrm>
              <a:off x="11407735" y="1772044"/>
              <a:ext cx="1097280" cy="2286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 sz="900" b="0">
                  <a:solidFill>
                    <a:srgbClr val="6B7280"/>
                  </a:solidFill>
                  <a:latin typeface="Arial"/>
                </a:defRPr>
              </a:pPr>
              <a:r>
                <a:t>CSS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08E2F4C-B121-D89D-FCBB-EAC84030B2F7}"/>
                </a:ext>
              </a:extLst>
            </p:cNvPr>
            <p:cNvSpPr txBox="1"/>
            <p:nvPr/>
          </p:nvSpPr>
          <p:spPr>
            <a:xfrm>
              <a:off x="11407735" y="2110372"/>
              <a:ext cx="1097280" cy="2286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 sz="900" b="0">
                  <a:solidFill>
                    <a:srgbClr val="6B7280"/>
                  </a:solidFill>
                  <a:latin typeface="Arial"/>
                </a:defRPr>
              </a:pPr>
              <a:r>
                <a:t>CA</a:t>
              </a: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82D19B8-F89F-0CF2-8B99-F61549A2C62C}"/>
                </a:ext>
              </a:extLst>
            </p:cNvPr>
            <p:cNvGrpSpPr/>
            <p:nvPr/>
          </p:nvGrpSpPr>
          <p:grpSpPr>
            <a:xfrm>
              <a:off x="10840807" y="1452004"/>
              <a:ext cx="502920" cy="1271016"/>
              <a:chOff x="10840807" y="1452004"/>
              <a:chExt cx="502920" cy="1271016"/>
            </a:xfrm>
          </p:grpSpPr>
          <p:sp>
            <p:nvSpPr>
              <p:cNvPr id="142" name="Rounded Rectangle 141">
                <a:extLst>
                  <a:ext uri="{FF2B5EF4-FFF2-40B4-BE49-F238E27FC236}">
                    <a16:creationId xmlns:a16="http://schemas.microsoft.com/office/drawing/2014/main" id="{87BC7045-F1CD-A355-75B7-AC30AD25A5CA}"/>
                  </a:ext>
                </a:extLst>
              </p:cNvPr>
              <p:cNvSpPr/>
              <p:nvPr/>
            </p:nvSpPr>
            <p:spPr>
              <a:xfrm>
                <a:off x="10840807" y="1452004"/>
                <a:ext cx="502920" cy="256032"/>
              </a:xfrm>
              <a:prstGeom prst="roundRect">
                <a:avLst/>
              </a:prstGeom>
              <a:solidFill>
                <a:srgbClr val="DCF2DC"/>
              </a:solidFill>
              <a:ln w="15240">
                <a:solidFill>
                  <a:srgbClr val="2B824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defRPr sz="1200" b="0">
                    <a:solidFill>
                      <a:srgbClr val="111827"/>
                    </a:solidFill>
                    <a:latin typeface="Arial"/>
                  </a:defRPr>
                </a:pPr>
                <a:endParaRPr/>
              </a:p>
            </p:txBody>
          </p:sp>
          <p:sp>
            <p:nvSpPr>
              <p:cNvPr id="144" name="Rounded Rectangle 143">
                <a:extLst>
                  <a:ext uri="{FF2B5EF4-FFF2-40B4-BE49-F238E27FC236}">
                    <a16:creationId xmlns:a16="http://schemas.microsoft.com/office/drawing/2014/main" id="{16E9648C-640B-927F-9979-ED297D8B7ECA}"/>
                  </a:ext>
                </a:extLst>
              </p:cNvPr>
              <p:cNvSpPr/>
              <p:nvPr/>
            </p:nvSpPr>
            <p:spPr>
              <a:xfrm>
                <a:off x="10840807" y="1790332"/>
                <a:ext cx="502920" cy="256032"/>
              </a:xfrm>
              <a:prstGeom prst="roundRect">
                <a:avLst/>
              </a:prstGeom>
              <a:solidFill>
                <a:srgbClr val="FFF3CD"/>
              </a:solidFill>
              <a:ln w="15240">
                <a:solidFill>
                  <a:srgbClr val="C2962A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defRPr sz="1200" b="0">
                    <a:solidFill>
                      <a:srgbClr val="111827"/>
                    </a:solidFill>
                    <a:latin typeface="Arial"/>
                  </a:defRPr>
                </a:pPr>
                <a:endParaRPr/>
              </a:p>
            </p:txBody>
          </p:sp>
          <p:sp>
            <p:nvSpPr>
              <p:cNvPr id="146" name="Rounded Rectangle 145">
                <a:extLst>
                  <a:ext uri="{FF2B5EF4-FFF2-40B4-BE49-F238E27FC236}">
                    <a16:creationId xmlns:a16="http://schemas.microsoft.com/office/drawing/2014/main" id="{14794E51-3D04-6CF6-2688-D3D978BF689E}"/>
                  </a:ext>
                </a:extLst>
              </p:cNvPr>
              <p:cNvSpPr/>
              <p:nvPr/>
            </p:nvSpPr>
            <p:spPr>
              <a:xfrm>
                <a:off x="10840807" y="2128660"/>
                <a:ext cx="502920" cy="256032"/>
              </a:xfrm>
              <a:prstGeom prst="roundRect">
                <a:avLst/>
              </a:prstGeom>
              <a:solidFill>
                <a:srgbClr val="FFDCDC"/>
              </a:solidFill>
              <a:ln w="15240">
                <a:solidFill>
                  <a:srgbClr val="B9373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defRPr sz="1200" b="0">
                    <a:solidFill>
                      <a:srgbClr val="111827"/>
                    </a:solidFill>
                    <a:latin typeface="Arial"/>
                  </a:defRPr>
                </a:pPr>
                <a:endParaRPr/>
              </a:p>
            </p:txBody>
          </p:sp>
          <p:sp>
            <p:nvSpPr>
              <p:cNvPr id="148" name="Rounded Rectangle 147">
                <a:extLst>
                  <a:ext uri="{FF2B5EF4-FFF2-40B4-BE49-F238E27FC236}">
                    <a16:creationId xmlns:a16="http://schemas.microsoft.com/office/drawing/2014/main" id="{DF2AFD60-34F0-EDB3-CBC4-A7EFF9385457}"/>
                  </a:ext>
                </a:extLst>
              </p:cNvPr>
              <p:cNvSpPr/>
              <p:nvPr/>
            </p:nvSpPr>
            <p:spPr>
              <a:xfrm>
                <a:off x="10840807" y="2466988"/>
                <a:ext cx="502920" cy="256032"/>
              </a:xfrm>
              <a:prstGeom prst="roundRect">
                <a:avLst/>
              </a:prstGeom>
              <a:solidFill>
                <a:srgbClr val="F3F4F6"/>
              </a:solidFill>
              <a:ln w="15240">
                <a:solidFill>
                  <a:srgbClr val="E5E7E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algn="ctr">
                  <a:defRPr sz="1200" b="0">
                    <a:solidFill>
                      <a:srgbClr val="111827"/>
                    </a:solidFill>
                    <a:latin typeface="Arial"/>
                  </a:defRPr>
                </a:pPr>
                <a:endParaRPr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0FD4186-2AEC-807F-B3F8-9365243931C2}"/>
                </a:ext>
              </a:extLst>
            </p:cNvPr>
            <p:cNvSpPr txBox="1"/>
            <p:nvPr/>
          </p:nvSpPr>
          <p:spPr>
            <a:xfrm>
              <a:off x="11407735" y="2448700"/>
              <a:ext cx="1097280" cy="2286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 sz="900" b="0">
                  <a:solidFill>
                    <a:srgbClr val="6B7280"/>
                  </a:solidFill>
                  <a:latin typeface="Arial"/>
                </a:defRPr>
              </a:pPr>
              <a:r>
                <a:t>Common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9708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396"/>
    </mc:Choice>
    <mc:Fallback xmlns="">
      <p:transition spd="slow" advTm="207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4" grpId="0"/>
      <p:bldP spid="16" grpId="0" animBg="1"/>
      <p:bldP spid="18" grpId="0"/>
      <p:bldP spid="21" grpId="0" animBg="1"/>
      <p:bldP spid="23" grpId="0"/>
      <p:bldP spid="27" grpId="0" animBg="1"/>
      <p:bldP spid="28" grpId="0" animBg="1"/>
      <p:bldP spid="36" grpId="0"/>
      <p:bldP spid="37" grpId="0" animBg="1"/>
      <p:bldP spid="40" grpId="0" animBg="1"/>
      <p:bldP spid="42" grpId="0" animBg="1"/>
      <p:bldP spid="45" grpId="0" animBg="1"/>
      <p:bldP spid="50" grpId="0"/>
      <p:bldP spid="52" grpId="0" animBg="1"/>
      <p:bldP spid="55" grpId="0" animBg="1"/>
      <p:bldP spid="62" grpId="0"/>
      <p:bldP spid="65" grpId="0"/>
      <p:bldP spid="66" grpId="0" animBg="1"/>
      <p:bldP spid="69" grpId="0"/>
      <p:bldP spid="70" grpId="0" animBg="1"/>
      <p:bldP spid="75" grpId="0" animBg="1"/>
      <p:bldP spid="85" grpId="0" animBg="1"/>
      <p:bldP spid="90" grpId="0" animBg="1"/>
      <p:bldP spid="91" grpId="0" animBg="1"/>
      <p:bldP spid="92" grpId="0" animBg="1"/>
      <p:bldP spid="93" grpId="0" animBg="1"/>
      <p:bldP spid="98" grpId="0"/>
      <p:bldP spid="101" grpId="0"/>
      <p:bldP spid="102" grpId="0"/>
      <p:bldP spid="113" grpId="0"/>
      <p:bldP spid="138" grpId="0"/>
      <p:bldP spid="140" grpId="0"/>
      <p:bldP spid="1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D6660-2546-F78E-7BD7-D3384BF9A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1012FA-D6FF-4443-01DB-467457E6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345745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089C55-42CE-6ABA-70AE-E7AF94EF3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451F6-F1DD-7382-82C9-C6AD9D0F3F97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Paper Roadmap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F438F3-8312-E547-CFDE-C9060730D758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1FE4720-F799-53E9-7ACD-2A37D36013E4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3187E09-809D-0EC4-DE0D-A97F547BB9E9}"/>
              </a:ext>
            </a:extLst>
          </p:cNvPr>
          <p:cNvSpPr/>
          <p:nvPr/>
        </p:nvSpPr>
        <p:spPr>
          <a:xfrm>
            <a:off x="571500" y="1682363"/>
            <a:ext cx="3284220" cy="1005840"/>
          </a:xfrm>
          <a:prstGeom prst="roundRect">
            <a:avLst/>
          </a:prstGeom>
          <a:solidFill>
            <a:srgbClr val="DCF2DC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1. RFC Flowchart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What HyStart++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s intended to do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F440657-A10E-EA3B-AC9D-E652875F504A}"/>
              </a:ext>
            </a:extLst>
          </p:cNvPr>
          <p:cNvSpPr/>
          <p:nvPr/>
        </p:nvSpPr>
        <p:spPr>
          <a:xfrm>
            <a:off x="4320540" y="1682363"/>
            <a:ext cx="3284220" cy="1005840"/>
          </a:xfrm>
          <a:prstGeom prst="roundRect">
            <a:avLst/>
          </a:prstGeom>
          <a:solidFill>
            <a:srgbClr val="DBEAFE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2. Linux Paths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Where that behavior appears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5254070-6D17-78A3-A9CD-E66B2AB3484E}"/>
              </a:ext>
            </a:extLst>
          </p:cNvPr>
          <p:cNvSpPr/>
          <p:nvPr/>
        </p:nvSpPr>
        <p:spPr>
          <a:xfrm>
            <a:off x="8069580" y="1682363"/>
            <a:ext cx="3284220" cy="1005840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3. Validation Summary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Match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C8E06FB-F32D-59EB-5CD0-3E5839F91409}"/>
              </a:ext>
            </a:extLst>
          </p:cNvPr>
          <p:cNvSpPr/>
          <p:nvPr/>
        </p:nvSpPr>
        <p:spPr>
          <a:xfrm>
            <a:off x="1653316" y="3922643"/>
            <a:ext cx="3574004" cy="1005840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4. Evaluation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Controlled 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testbeds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8112352-3906-6B8C-2121-49A8CA527208}"/>
              </a:ext>
            </a:extLst>
          </p:cNvPr>
          <p:cNvSpPr/>
          <p:nvPr/>
        </p:nvSpPr>
        <p:spPr>
          <a:xfrm>
            <a:off x="6499636" y="3922643"/>
            <a:ext cx="3574004" cy="1005840"/>
          </a:xfrm>
          <a:prstGeom prst="roundRect">
            <a:avLst/>
          </a:prstGeom>
          <a:solidFill>
            <a:srgbClr val="FFDCDC"/>
          </a:solidFill>
          <a:ln w="15240">
            <a:solidFill>
              <a:srgbClr val="B9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Conclusion and future works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21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73"/>
    </mc:Choice>
    <mc:Fallback xmlns="">
      <p:transition spd="slow" advTm="9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57F9B8-CDA9-9AE4-6D85-65D0510C8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7663BF-9CDF-9AB8-69C8-C1F5DD957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201CC-27DD-0621-46AE-6E933347230A}"/>
              </a:ext>
            </a:extLst>
          </p:cNvPr>
          <p:cNvSpPr txBox="1"/>
          <p:nvPr/>
        </p:nvSpPr>
        <p:spPr>
          <a:xfrm>
            <a:off x="260308" y="136525"/>
            <a:ext cx="416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Linux Implementation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A65AB2-3613-99DC-F54B-83AC7149F867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61ED2C-D80D-2E11-26CF-A98A00D3F85C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117CABF-88BA-AA04-1C3A-428A744ACBDD}"/>
              </a:ext>
            </a:extLst>
          </p:cNvPr>
          <p:cNvSpPr/>
          <p:nvPr/>
        </p:nvSpPr>
        <p:spPr>
          <a:xfrm>
            <a:off x="282388" y="1861586"/>
            <a:ext cx="1874519" cy="914400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374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300" b="1">
                <a:solidFill>
                  <a:srgbClr val="111827"/>
                </a:solidFill>
                <a:latin typeface="Arial"/>
              </a:defRPr>
            </a:pPr>
            <a:r>
              <a:t>cubictcp_init()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3BCC88-FDA4-D527-451E-F50A6A5AA651}"/>
              </a:ext>
            </a:extLst>
          </p:cNvPr>
          <p:cNvSpPr/>
          <p:nvPr/>
        </p:nvSpPr>
        <p:spPr>
          <a:xfrm>
            <a:off x="5158740" y="1235825"/>
            <a:ext cx="1874519" cy="914400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374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300" b="1">
                <a:solidFill>
                  <a:srgbClr val="111827"/>
                </a:solidFill>
                <a:latin typeface="Arial"/>
              </a:defRPr>
            </a:pPr>
            <a:r>
              <a:rPr dirty="0" err="1"/>
              <a:t>cubictcp_acked</a:t>
            </a:r>
            <a:r>
              <a:rPr dirty="0"/>
              <a:t>()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7C1DB42-0351-1304-12A9-3FE14A87B88F}"/>
              </a:ext>
            </a:extLst>
          </p:cNvPr>
          <p:cNvSpPr/>
          <p:nvPr/>
        </p:nvSpPr>
        <p:spPr>
          <a:xfrm>
            <a:off x="7897906" y="4082014"/>
            <a:ext cx="2084294" cy="914400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374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300" b="1">
                <a:solidFill>
                  <a:srgbClr val="111827"/>
                </a:solidFill>
                <a:latin typeface="Arial"/>
              </a:defRPr>
            </a:pPr>
            <a:r>
              <a:t>cubictcp_cong_avoid()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DBF1827-8663-707C-842B-26DECD900A69}"/>
              </a:ext>
            </a:extLst>
          </p:cNvPr>
          <p:cNvSpPr/>
          <p:nvPr/>
        </p:nvSpPr>
        <p:spPr>
          <a:xfrm>
            <a:off x="2505783" y="5441951"/>
            <a:ext cx="1874519" cy="914400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374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300" b="1">
                <a:solidFill>
                  <a:srgbClr val="111827"/>
                </a:solidFill>
                <a:latin typeface="Arial"/>
              </a:defRPr>
            </a:pPr>
            <a:r>
              <a:t>cubictcp_state()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E6ED7B2-032E-4E6D-21C6-13E046EDB5E6}"/>
              </a:ext>
            </a:extLst>
          </p:cNvPr>
          <p:cNvSpPr/>
          <p:nvPr/>
        </p:nvSpPr>
        <p:spPr>
          <a:xfrm>
            <a:off x="2134827" y="4082014"/>
            <a:ext cx="2616432" cy="914400"/>
          </a:xfrm>
          <a:prstGeom prst="roundRect">
            <a:avLst/>
          </a:prstGeom>
          <a:solidFill>
            <a:srgbClr val="F3F4F6"/>
          </a:solidFill>
          <a:ln w="15240">
            <a:solidFill>
              <a:srgbClr val="374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300" b="1">
                <a:solidFill>
                  <a:srgbClr val="111827"/>
                </a:solidFill>
                <a:latin typeface="Arial"/>
              </a:defRPr>
            </a:pPr>
            <a:r>
              <a:t>cubictcp_recalc_ssthresh()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23C0C8A2-9A4C-7813-84C7-3F67658CA4D6}"/>
              </a:ext>
            </a:extLst>
          </p:cNvPr>
          <p:cNvSpPr/>
          <p:nvPr/>
        </p:nvSpPr>
        <p:spPr>
          <a:xfrm>
            <a:off x="5053852" y="2708180"/>
            <a:ext cx="2084294" cy="1583436"/>
          </a:xfrm>
          <a:prstGeom prst="diamond">
            <a:avLst/>
          </a:prstGeom>
          <a:solidFill>
            <a:srgbClr val="F3F4F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Check for congestion response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5709F2F-DA83-2B5A-D88D-FA7853C0B382}"/>
              </a:ext>
            </a:extLst>
          </p:cNvPr>
          <p:cNvCxnSpPr>
            <a:stCxn id="8" idx="2"/>
            <a:endCxn id="16" idx="0"/>
          </p:cNvCxnSpPr>
          <p:nvPr/>
        </p:nvCxnSpPr>
        <p:spPr>
          <a:xfrm flipH="1">
            <a:off x="6095999" y="2150225"/>
            <a:ext cx="1" cy="5579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FA117A1-FA8D-A22E-3C89-0E3BFBD05B1C}"/>
              </a:ext>
            </a:extLst>
          </p:cNvPr>
          <p:cNvCxnSpPr>
            <a:stCxn id="16" idx="3"/>
            <a:endCxn id="9" idx="0"/>
          </p:cNvCxnSpPr>
          <p:nvPr/>
        </p:nvCxnSpPr>
        <p:spPr>
          <a:xfrm>
            <a:off x="7138146" y="3499898"/>
            <a:ext cx="1801907" cy="58211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27FC3CBD-B18C-D4B1-22AA-A7C4332CCB7B}"/>
              </a:ext>
            </a:extLst>
          </p:cNvPr>
          <p:cNvCxnSpPr>
            <a:stCxn id="16" idx="1"/>
            <a:endCxn id="11" idx="0"/>
          </p:cNvCxnSpPr>
          <p:nvPr/>
        </p:nvCxnSpPr>
        <p:spPr>
          <a:xfrm rot="10800000" flipV="1">
            <a:off x="3443044" y="3499898"/>
            <a:ext cx="1610809" cy="58211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5C899A5-59D5-4464-0801-1A87F934D02E}"/>
              </a:ext>
            </a:extLst>
          </p:cNvPr>
          <p:cNvCxnSpPr>
            <a:stCxn id="11" idx="2"/>
            <a:endCxn id="10" idx="0"/>
          </p:cNvCxnSpPr>
          <p:nvPr/>
        </p:nvCxnSpPr>
        <p:spPr>
          <a:xfrm>
            <a:off x="3443043" y="4996414"/>
            <a:ext cx="0" cy="4455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61DE994-21D9-C80F-450D-AB325BF21E91}"/>
              </a:ext>
            </a:extLst>
          </p:cNvPr>
          <p:cNvSpPr txBox="1"/>
          <p:nvPr/>
        </p:nvSpPr>
        <p:spPr>
          <a:xfrm>
            <a:off x="4551042" y="3161343"/>
            <a:ext cx="502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6FCB83-CAD9-346A-673C-65E7E05C927E}"/>
              </a:ext>
            </a:extLst>
          </p:cNvPr>
          <p:cNvSpPr txBox="1"/>
          <p:nvPr/>
        </p:nvSpPr>
        <p:spPr>
          <a:xfrm>
            <a:off x="7121234" y="3188825"/>
            <a:ext cx="502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E654-02B3-393C-B9B5-12E3ACB37C23}"/>
              </a:ext>
            </a:extLst>
          </p:cNvPr>
          <p:cNvSpPr txBox="1"/>
          <p:nvPr/>
        </p:nvSpPr>
        <p:spPr>
          <a:xfrm>
            <a:off x="0" y="6356350"/>
            <a:ext cx="4851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/>
              <a:t>M. </a:t>
            </a:r>
            <a:r>
              <a:rPr lang="en-US" sz="1400" i="1" dirty="0" err="1"/>
              <a:t>Arghavani</a:t>
            </a:r>
            <a:r>
              <a:rPr lang="en-US" sz="1400" i="1" dirty="0"/>
              <a:t>, </a:t>
            </a:r>
            <a:r>
              <a:rPr lang="en-US" sz="1400" i="1" dirty="0" err="1"/>
              <a:t>HyStartPP</a:t>
            </a:r>
            <a:r>
              <a:rPr lang="en-US" sz="1400" i="1" dirty="0"/>
              <a:t>: Modified Linux CUBIC Implementation, GitHub, commit c0a089e, 2025.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190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61"/>
    </mc:Choice>
    <mc:Fallback xmlns="">
      <p:transition spd="slow" advTm="53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5A19-1C1A-2720-54E8-2684246A4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4EB4A4-6755-447F-2600-BD01B2AD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572000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9BFB6C-D9D6-9B95-5D4D-22775DA03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649F3-0E37-CB71-649E-3456EB751A3B}"/>
              </a:ext>
            </a:extLst>
          </p:cNvPr>
          <p:cNvSpPr txBox="1"/>
          <p:nvPr/>
        </p:nvSpPr>
        <p:spPr>
          <a:xfrm>
            <a:off x="260308" y="136525"/>
            <a:ext cx="416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Linux Implementation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62850F6-5F59-6472-D1C0-7DA29BF21EE7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49FB98-AE20-9A37-3926-FE2E1CDBAD7E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F9818B9-31AD-E8AE-DA41-04FB2E45B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88" y="819635"/>
            <a:ext cx="2301789" cy="59188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424667B-77D4-D362-3D0B-9800BBB90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947" y="762483"/>
            <a:ext cx="2769441" cy="565672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9628975-58B0-E22D-C443-A648ADD87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3429" y="1187469"/>
            <a:ext cx="2861130" cy="21082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239D792-B53C-C021-AFC1-1A77EFEA6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2193" y="3704683"/>
            <a:ext cx="2476500" cy="21082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6DD2012A-4FE0-07D1-D1B6-5D5793E6EB61}"/>
              </a:ext>
            </a:extLst>
          </p:cNvPr>
          <p:cNvGrpSpPr/>
          <p:nvPr/>
        </p:nvGrpSpPr>
        <p:grpSpPr>
          <a:xfrm>
            <a:off x="8846372" y="1145660"/>
            <a:ext cx="2971800" cy="1145212"/>
            <a:chOff x="877107" y="7683807"/>
            <a:chExt cx="3063240" cy="1145212"/>
          </a:xfrm>
        </p:grpSpPr>
        <p:sp>
          <p:nvSpPr>
            <p:cNvPr id="36" name="Shape 2">
              <a:extLst>
                <a:ext uri="{FF2B5EF4-FFF2-40B4-BE49-F238E27FC236}">
                  <a16:creationId xmlns:a16="http://schemas.microsoft.com/office/drawing/2014/main" id="{FBDF1C0D-6714-1EF4-9EC3-7B9C1E894364}"/>
                </a:ext>
              </a:extLst>
            </p:cNvPr>
            <p:cNvSpPr/>
            <p:nvPr/>
          </p:nvSpPr>
          <p:spPr>
            <a:xfrm>
              <a:off x="877107" y="7683807"/>
              <a:ext cx="3063240" cy="1145212"/>
            </a:xfrm>
            <a:prstGeom prst="roundRect">
              <a:avLst>
                <a:gd name="adj" fmla="val 10000"/>
              </a:avLst>
            </a:prstGeom>
            <a:solidFill>
              <a:srgbClr val="EAF2FB"/>
            </a:solidFill>
            <a:ln w="12700">
              <a:solidFill>
                <a:srgbClr val="1F77B4"/>
              </a:solidFill>
              <a:prstDash val="solid"/>
            </a:ln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 3">
              <a:extLst>
                <a:ext uri="{FF2B5EF4-FFF2-40B4-BE49-F238E27FC236}">
                  <a16:creationId xmlns:a16="http://schemas.microsoft.com/office/drawing/2014/main" id="{48D80B12-09AE-17CB-28BF-3410DB3DCE0F}"/>
                </a:ext>
              </a:extLst>
            </p:cNvPr>
            <p:cNvSpPr/>
            <p:nvPr/>
          </p:nvSpPr>
          <p:spPr>
            <a:xfrm>
              <a:off x="1014267" y="7802679"/>
              <a:ext cx="278892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F77B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RTT / Rounds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Text 4">
              <a:extLst>
                <a:ext uri="{FF2B5EF4-FFF2-40B4-BE49-F238E27FC236}">
                  <a16:creationId xmlns:a16="http://schemas.microsoft.com/office/drawing/2014/main" id="{BF6630D8-885E-934D-7535-509B94E3F2F9}"/>
                </a:ext>
              </a:extLst>
            </p:cNvPr>
            <p:cNvSpPr/>
            <p:nvPr/>
          </p:nvSpPr>
          <p:spPr>
            <a:xfrm>
              <a:off x="1014267" y="8122719"/>
              <a:ext cx="2788920" cy="6162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7415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cubictcp_acked() maintains RTT samples, round tracking, rollback to slow start, and exit slow start by completion round in CSS.</a:t>
              </a:r>
              <a:endParaRPr 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E2F63D2-4B62-025D-D294-6EF5423ABC40}"/>
              </a:ext>
            </a:extLst>
          </p:cNvPr>
          <p:cNvGrpSpPr/>
          <p:nvPr/>
        </p:nvGrpSpPr>
        <p:grpSpPr>
          <a:xfrm>
            <a:off x="8846372" y="2758780"/>
            <a:ext cx="2971800" cy="1145213"/>
            <a:chOff x="4516419" y="7683807"/>
            <a:chExt cx="2971800" cy="731520"/>
          </a:xfrm>
        </p:grpSpPr>
        <p:sp>
          <p:nvSpPr>
            <p:cNvPr id="39" name="Shape 5">
              <a:extLst>
                <a:ext uri="{FF2B5EF4-FFF2-40B4-BE49-F238E27FC236}">
                  <a16:creationId xmlns:a16="http://schemas.microsoft.com/office/drawing/2014/main" id="{9E2FC4CF-19C8-3C43-DB62-B2EE17351939}"/>
                </a:ext>
              </a:extLst>
            </p:cNvPr>
            <p:cNvSpPr/>
            <p:nvPr/>
          </p:nvSpPr>
          <p:spPr>
            <a:xfrm>
              <a:off x="4516419" y="7683807"/>
              <a:ext cx="2971800" cy="731520"/>
            </a:xfrm>
            <a:prstGeom prst="roundRect">
              <a:avLst>
                <a:gd name="adj" fmla="val 10000"/>
              </a:avLst>
            </a:prstGeom>
            <a:solidFill>
              <a:srgbClr val="ECF7EC"/>
            </a:solidFill>
            <a:ln w="12700">
              <a:solidFill>
                <a:srgbClr val="2CA02C"/>
              </a:solidFill>
              <a:prstDash val="solid"/>
            </a:ln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 6">
              <a:extLst>
                <a:ext uri="{FF2B5EF4-FFF2-40B4-BE49-F238E27FC236}">
                  <a16:creationId xmlns:a16="http://schemas.microsoft.com/office/drawing/2014/main" id="{3392834A-7C4C-3B58-7FFC-B82BBA47F762}"/>
                </a:ext>
              </a:extLst>
            </p:cNvPr>
            <p:cNvSpPr/>
            <p:nvPr/>
          </p:nvSpPr>
          <p:spPr>
            <a:xfrm>
              <a:off x="4653579" y="7698240"/>
              <a:ext cx="269748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2CA02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cwnd growth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Text 7">
              <a:extLst>
                <a:ext uri="{FF2B5EF4-FFF2-40B4-BE49-F238E27FC236}">
                  <a16:creationId xmlns:a16="http://schemas.microsoft.com/office/drawing/2014/main" id="{D24FDE2E-3774-D3B8-2C2A-07B8EBA280EF}"/>
                </a:ext>
              </a:extLst>
            </p:cNvPr>
            <p:cNvSpPr/>
            <p:nvPr/>
          </p:nvSpPr>
          <p:spPr>
            <a:xfrm>
              <a:off x="4653579" y="7955671"/>
              <a:ext cx="2697480" cy="3903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7415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cubictcp_cong_avoid() applies standard slow start or CSS growth and detects CSS entry.</a:t>
              </a:r>
              <a:endParaRPr 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9BDC7CC-819C-E7D0-FF74-B415B226E15D}"/>
              </a:ext>
            </a:extLst>
          </p:cNvPr>
          <p:cNvGrpSpPr/>
          <p:nvPr/>
        </p:nvGrpSpPr>
        <p:grpSpPr>
          <a:xfrm>
            <a:off x="8846372" y="4244428"/>
            <a:ext cx="2880360" cy="1198881"/>
            <a:chOff x="8082579" y="7683806"/>
            <a:chExt cx="2880360" cy="1198881"/>
          </a:xfrm>
        </p:grpSpPr>
        <p:sp>
          <p:nvSpPr>
            <p:cNvPr id="42" name="Shape 8">
              <a:extLst>
                <a:ext uri="{FF2B5EF4-FFF2-40B4-BE49-F238E27FC236}">
                  <a16:creationId xmlns:a16="http://schemas.microsoft.com/office/drawing/2014/main" id="{1FFA4E55-D850-D409-AEE9-D3D3A333B6DD}"/>
                </a:ext>
              </a:extLst>
            </p:cNvPr>
            <p:cNvSpPr/>
            <p:nvPr/>
          </p:nvSpPr>
          <p:spPr>
            <a:xfrm>
              <a:off x="8082579" y="7683806"/>
              <a:ext cx="2880360" cy="1198881"/>
            </a:xfrm>
            <a:prstGeom prst="roundRect">
              <a:avLst>
                <a:gd name="adj" fmla="val 10000"/>
              </a:avLst>
            </a:prstGeom>
            <a:solidFill>
              <a:srgbClr val="FDECEC"/>
            </a:solidFill>
            <a:ln w="12700">
              <a:solidFill>
                <a:srgbClr val="D62728"/>
              </a:solidFill>
              <a:prstDash val="solid"/>
            </a:ln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Text 9">
              <a:extLst>
                <a:ext uri="{FF2B5EF4-FFF2-40B4-BE49-F238E27FC236}">
                  <a16:creationId xmlns:a16="http://schemas.microsoft.com/office/drawing/2014/main" id="{4F14013A-C761-0146-F709-36ED29F810CA}"/>
                </a:ext>
              </a:extLst>
            </p:cNvPr>
            <p:cNvSpPr/>
            <p:nvPr/>
          </p:nvSpPr>
          <p:spPr>
            <a:xfrm>
              <a:off x="8219739" y="7802679"/>
              <a:ext cx="26060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D627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deactivation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 10">
              <a:extLst>
                <a:ext uri="{FF2B5EF4-FFF2-40B4-BE49-F238E27FC236}">
                  <a16:creationId xmlns:a16="http://schemas.microsoft.com/office/drawing/2014/main" id="{88E15647-ADC8-B759-8401-E3A6EE170653}"/>
                </a:ext>
              </a:extLst>
            </p:cNvPr>
            <p:cNvSpPr/>
            <p:nvPr/>
          </p:nvSpPr>
          <p:spPr>
            <a:xfrm>
              <a:off x="8219739" y="8122719"/>
              <a:ext cx="2606040" cy="6151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7415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state and ssthresh callbacks deactivate HyStart++ after congestion events.</a:t>
              </a:r>
              <a:endParaRPr 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8154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11"/>
    </mc:Choice>
    <mc:Fallback xmlns="">
      <p:transition spd="slow" advTm="74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8C666-38C1-C5EC-5552-E1B3DB8AF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2AAF87-5C3D-2E18-81D5-8A3032D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345745" cy="365125"/>
          </a:xfrm>
        </p:spPr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Netdev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0x1A, The Technical Conference on Linux 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6AB8FE-8448-C26B-49B0-DB11609F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1A887-6036-2D44-B0F4-337095E06067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2C393A-FD10-BECD-3ECD-816ED73B7CC3}"/>
              </a:ext>
            </a:extLst>
          </p:cNvPr>
          <p:cNvSpPr txBox="1"/>
          <p:nvPr/>
        </p:nvSpPr>
        <p:spPr>
          <a:xfrm>
            <a:off x="260308" y="136525"/>
            <a:ext cx="573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Paper Roadmap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184FA2-BE21-7E9F-BC9C-DE9C20C31177}"/>
              </a:ext>
            </a:extLst>
          </p:cNvPr>
          <p:cNvCxnSpPr/>
          <p:nvPr/>
        </p:nvCxnSpPr>
        <p:spPr>
          <a:xfrm>
            <a:off x="282388" y="699247"/>
            <a:ext cx="3993777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A09FBF-72AB-A90A-7B9B-3480386630CE}"/>
              </a:ext>
            </a:extLst>
          </p:cNvPr>
          <p:cNvCxnSpPr>
            <a:cxnSpLocks/>
          </p:cNvCxnSpPr>
          <p:nvPr/>
        </p:nvCxnSpPr>
        <p:spPr>
          <a:xfrm>
            <a:off x="282388" y="734747"/>
            <a:ext cx="41685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4BDECC7-86F9-72BC-48E3-019B5C4DE14E}"/>
              </a:ext>
            </a:extLst>
          </p:cNvPr>
          <p:cNvSpPr/>
          <p:nvPr/>
        </p:nvSpPr>
        <p:spPr>
          <a:xfrm>
            <a:off x="571500" y="1682363"/>
            <a:ext cx="3284220" cy="1005840"/>
          </a:xfrm>
          <a:prstGeom prst="roundRect">
            <a:avLst/>
          </a:prstGeom>
          <a:solidFill>
            <a:srgbClr val="DCF2DC"/>
          </a:solidFill>
          <a:ln w="15240">
            <a:solidFill>
              <a:srgbClr val="2B82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1. RFC Flowchart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What HyStart++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s intended to do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DF38ACE-E7F9-9657-8890-CEEDBD36501B}"/>
              </a:ext>
            </a:extLst>
          </p:cNvPr>
          <p:cNvSpPr/>
          <p:nvPr/>
        </p:nvSpPr>
        <p:spPr>
          <a:xfrm>
            <a:off x="4320540" y="1682363"/>
            <a:ext cx="3284220" cy="1005840"/>
          </a:xfrm>
          <a:prstGeom prst="roundRect">
            <a:avLst/>
          </a:prstGeom>
          <a:solidFill>
            <a:srgbClr val="DBEAFE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2. Linux Paths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Where that behavior appears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C761EC-719C-29C1-9664-6AF5270E7CF2}"/>
              </a:ext>
            </a:extLst>
          </p:cNvPr>
          <p:cNvSpPr/>
          <p:nvPr/>
        </p:nvSpPr>
        <p:spPr>
          <a:xfrm>
            <a:off x="8069580" y="1682363"/>
            <a:ext cx="3284220" cy="1005840"/>
          </a:xfrm>
          <a:prstGeom prst="roundRect">
            <a:avLst/>
          </a:prstGeom>
          <a:solidFill>
            <a:srgbClr val="EDE9FE"/>
          </a:solidFill>
          <a:ln w="1524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3. Validation Summary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Match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F4F3386-7AC2-4AFD-4F20-285F8E0800D1}"/>
              </a:ext>
            </a:extLst>
          </p:cNvPr>
          <p:cNvSpPr/>
          <p:nvPr/>
        </p:nvSpPr>
        <p:spPr>
          <a:xfrm>
            <a:off x="1653316" y="3922643"/>
            <a:ext cx="3574004" cy="1005840"/>
          </a:xfrm>
          <a:prstGeom prst="roundRect">
            <a:avLst/>
          </a:prstGeom>
          <a:solidFill>
            <a:srgbClr val="FFF3CD"/>
          </a:solidFill>
          <a:ln w="15240">
            <a:solidFill>
              <a:srgbClr val="C296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4. Evaluation</a:t>
            </a:r>
            <a:b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Controlled +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testbeds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CC07B93-1D75-CCED-254D-1B92687A2D0A}"/>
              </a:ext>
            </a:extLst>
          </p:cNvPr>
          <p:cNvSpPr/>
          <p:nvPr/>
        </p:nvSpPr>
        <p:spPr>
          <a:xfrm>
            <a:off x="6499636" y="3922643"/>
            <a:ext cx="3574004" cy="1005840"/>
          </a:xfrm>
          <a:prstGeom prst="roundRect">
            <a:avLst/>
          </a:prstGeom>
          <a:solidFill>
            <a:srgbClr val="FFDCDC"/>
          </a:solidFill>
          <a:ln w="15240">
            <a:solidFill>
              <a:srgbClr val="B9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>
              <a:defRPr sz="1600" b="1">
                <a:solidFill>
                  <a:srgbClr val="111827"/>
                </a:solidFill>
                <a:latin typeface="Arial"/>
              </a:defRPr>
            </a:pPr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Conclusion and future works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34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8"/>
    </mc:Choice>
    <mc:Fallback xmlns="">
      <p:transition spd="slow" advTm="13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7.4|6|9.8|5.9|28.5|7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1.2|27.2|45.3|21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2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7|9.1|7.5|12.7|10.8|14.7|1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4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9.3|15.6|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9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4|4.8|10.5|3.9|13.3|1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9|5.7|3.6|6.2|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7|2.6|6|5.8|8.7|6.5|6.1|4.1|16.3|19.7|2.9|6.5|9.5|2.6|28.1|12.5|14.4|12.2|2.6|14.9|7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4.8|7.1|3.6|6.6|3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20.7|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7.9|9.9|6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89c76f5-ca15-41f9-884b-55ec15a0672a}" enabled="0" method="" siteId="{589c76f5-ca15-41f9-884b-55ec15a067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4348</TotalTime>
  <Words>1571</Words>
  <Application>Microsoft Macintosh PowerPoint</Application>
  <PresentationFormat>Widescreen</PresentationFormat>
  <Paragraphs>330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Avenir Next LT Pro</vt:lpstr>
      <vt:lpstr>Calibri</vt:lpstr>
      <vt:lpstr>Cambria Math</vt:lpstr>
      <vt:lpstr>Office Theme</vt:lpstr>
      <vt:lpstr>Validation and Evaluation of HyStart++ for Linux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Validation and Evaluation of HyStart++ for Linux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Ataei Kachooei, Maryam</dc:creator>
  <cp:lastModifiedBy>Ataei Kachooei, Maryam</cp:lastModifiedBy>
  <cp:revision>27</cp:revision>
  <dcterms:created xsi:type="dcterms:W3CDTF">2026-07-08T20:24:36Z</dcterms:created>
  <dcterms:modified xsi:type="dcterms:W3CDTF">2026-07-13T22:34:11Z</dcterms:modified>
</cp:coreProperties>
</file>