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0058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MOONSHOT TRACK  ·  NETDEV 0x1A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41732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Syscalls Fail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640080" y="2286000"/>
            <a:ext cx="7863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7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Commit at the Linux Kernel/Userspace Boundary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640080" y="3063240"/>
            <a:ext cx="2926080" cy="0"/>
          </a:xfrm>
          <a:prstGeom prst="line">
            <a:avLst/>
          </a:prstGeom>
          <a:noFill/>
          <a:ln w="12700">
            <a:solidFill>
              <a:srgbClr val="2A355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329184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Manav Singhai</a:t>
            </a:r>
            <a:endParaRPr lang="en-US" sz="1600" dirty="0"/>
          </a:p>
          <a:p>
            <a:pPr indent="0" marL="0">
              <a:buNone/>
            </a:pPr>
            <a:r>
              <a:rPr lang="en-US" sz="1300" dirty="0">
                <a:solidFill>
                  <a:srgbClr val="9CA6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Measurements &amp; Findings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206240" y="329184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Paul Borrill</a:t>
            </a:r>
            <a:endParaRPr lang="en-US" sz="1600" dirty="0"/>
          </a:p>
          <a:p>
            <a:pPr indent="0" marL="0">
              <a:buNone/>
            </a:pPr>
            <a:r>
              <a:rPr lang="en-US" sz="1300" dirty="0">
                <a:solidFill>
                  <a:srgbClr val="9CA6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 &amp; Argument  ·  DÆDÆLUS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44348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A6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Università Roma TRE  ·  13–16 July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E1  ·  FSYNC() ERROR-CLEAR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fsync() lies after the first report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02920" y="1234440"/>
            <a:ext cx="1737360" cy="1645920"/>
          </a:xfrm>
          <a:prstGeom prst="roundRect">
            <a:avLst>
              <a:gd name="adj" fmla="val 4444"/>
            </a:avLst>
          </a:prstGeom>
          <a:solidFill>
            <a:srgbClr val="0B122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02920" y="1371600"/>
            <a:ext cx="1737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594360" y="2148840"/>
            <a:ext cx="1554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E6EA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error_writes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E6EA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(25 trials)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468880" y="1234440"/>
            <a:ext cx="1737360" cy="1645920"/>
          </a:xfrm>
          <a:prstGeom prst="roundRect">
            <a:avLst>
              <a:gd name="adj" fmla="val 4444"/>
            </a:avLst>
          </a:prstGeom>
          <a:solidFill>
            <a:srgbClr val="0B122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468880" y="1371600"/>
            <a:ext cx="1737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2560320" y="2148840"/>
            <a:ext cx="1554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E6EA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drop_writes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E6EA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(25 trials)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617720" y="1234440"/>
            <a:ext cx="4023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50/50 trials: </a:t>
            </a:r>
            <a:pPr indent="0" marL="0">
              <a:buNone/>
            </a:pPr>
            <a:r>
              <a:rPr lang="en-US" sz="14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retry fsync() returned 0 while the block was absent from disk — in every single trial.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617720" y="2240280"/>
            <a:ext cx="4023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Read-back used O_DIRECT after drop_caches, so the cached page couldn't mask on-disk loss. No 6.8 mitigation exists — the same bug as 2018.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02920" y="3337560"/>
            <a:ext cx="8138160" cy="914400"/>
          </a:xfrm>
          <a:prstGeom prst="roundRect">
            <a:avLst>
              <a:gd name="adj" fmla="val 8000"/>
            </a:avLst>
          </a:prstGeom>
          <a:solidFill>
            <a:srgbClr val="FBEAEA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3337560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1 masquerading as Level 2: </a:t>
            </a:r>
            <a:pPr indent="0" marL="0">
              <a:buNone/>
            </a:pPr>
            <a:r>
              <a:rPr lang="en-US" sz="1300" dirty="0">
                <a:solidFill>
                  <a:srgbClr val="7F1D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report-once-then-forget error semantics violate the bilateral contract.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E2  ·  IO_URING CQE OVERRUN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Completions the application never sees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</a:t>
            </a:r>
            <a:endParaRPr lang="en-US" sz="1200" dirty="0"/>
          </a:p>
        </p:txBody>
      </p:sp>
      <p:pic>
        <p:nvPicPr>
          <p:cNvPr id="6" name="Image 0" descr="/home/claude/paper/quad_a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617720" y="1188720"/>
            <a:ext cx="4069080" cy="20208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617720" y="3227832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1(a): app-invisible completions vs. submissions, per CQ size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502920" y="123444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of 20 cells</a:t>
            </a:r>
            <a:endParaRPr lang="en-US" sz="15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strictly fewer completions than submitted.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02920" y="2148840"/>
            <a:ext cx="3840480" cy="1371600"/>
          </a:xfrm>
          <a:prstGeom prst="roundRect">
            <a:avLst>
              <a:gd name="adj" fmla="val 5333"/>
            </a:avLst>
          </a:prstGeom>
          <a:solidFill>
            <a:srgbClr val="0B122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85800" y="228600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1,008 / 1,024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685800" y="278892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6EA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completions held invisibly in the kernel overflow list at cq=16, N=1024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502920" y="3657600"/>
            <a:ext cx="3840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FEAT_NODROP routes overflow to a kernel-side list instead of dropping it — but the application still has no syscall-level signal that state is accumulating.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E3  ·  SIGCHLD COALESCING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signal for three exits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</a:t>
            </a:r>
            <a:endParaRPr lang="en-US" sz="1200" dirty="0"/>
          </a:p>
        </p:txBody>
      </p:sp>
      <p:pic>
        <p:nvPicPr>
          <p:cNvPr id="6" name="Image 0" descr="/home/claude/paper/quad_b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617720" y="1188720"/>
            <a:ext cx="4069080" cy="20208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617720" y="3227832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1(b): fraction of SIGCHLDs coalesced/lost vs. simultaneous exits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234440"/>
            <a:ext cx="384048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731520" y="1344168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36–153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731520" y="187452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SIGCHLDs delivered for 256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simultaneous exits (median 130)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502920" y="2651760"/>
            <a:ext cx="384048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731520" y="2761488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0.5–0.8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731520" y="329184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coalesced-loss fraction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N = 256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02920" y="4114800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robust WNOHANG loop reaps all children — but that's the application compensating. The kernel still chose to deliver one signal, knowing three exited.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E4  ·  FORK()/OOM STALE-PID RACE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PID for a process that's already dead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02920" y="1234440"/>
            <a:ext cx="2377440" cy="2331720"/>
          </a:xfrm>
          <a:prstGeom prst="roundRect">
            <a:avLst>
              <a:gd name="adj" fmla="val 3137"/>
            </a:avLst>
          </a:prstGeom>
          <a:solidFill>
            <a:srgbClr val="0B122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40080" y="146304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640080" y="228600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/ 50 trials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85800" y="2651760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C7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 SIGKILLed by the OOM-killer in a 64 MiB cgroup-v2 leaf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154680" y="1280160"/>
            <a:ext cx="5486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AA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7.7 ms</a:t>
            </a:r>
            <a:endParaRPr lang="en-US" sz="20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fork-to-terminal time — the child never executed a single instruction of useful work.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3154680" y="2606040"/>
            <a:ext cx="5486400" cy="1051560"/>
          </a:xfrm>
          <a:prstGeom prst="roundRect">
            <a:avLst>
              <a:gd name="adj" fmla="val 6957"/>
            </a:avLst>
          </a:prstGeom>
          <a:solidFill>
            <a:srgbClr val="EAF6F5"/>
          </a:solidFill>
          <a:ln/>
        </p:spPr>
      </p:sp>
      <p:sp>
        <p:nvSpPr>
          <p:cNvPr id="12" name="Text 10"/>
          <p:cNvSpPr/>
          <p:nvPr/>
        </p:nvSpPr>
        <p:spPr>
          <a:xfrm>
            <a:off x="3383280" y="2606040"/>
            <a:ext cx="5029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fork() returns a valid PID as a forward-time projection of viability — the kernel has no protocol to retract it once the OOM killer acts.</a:t>
            </a:r>
            <a:endParaRPr lang="en-US" sz="1300" dirty="0"/>
          </a:p>
        </p:txBody>
      </p:sp>
      <p:pic>
        <p:nvPicPr>
          <p:cNvPr id="13" name="Image 0" descr="/home/claude/paper/quad_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069080" y="3886200"/>
            <a:ext cx="3657600" cy="905256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3154680" y="3886200"/>
            <a:ext cx="914400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1(d): E1 &amp; E4 event rates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R1  ·  THE REMEDY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Making silent CQE loss structurally impossible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02920" y="1188720"/>
            <a:ext cx="8138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~100-line userspace shim wraps liburing with a per-process Commit Queue: it refuses submissions that would overcommit the CQ, and advances the kernel-visible head only on commq_commit().</a:t>
            </a:r>
            <a:endParaRPr lang="en-US" sz="13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2057400"/>
          <a:ext cx="813816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1828800"/>
                <a:gridCol w="1828800"/>
                <a:gridCol w="17373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Path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22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Silent loss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22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Rate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22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Overhead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22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Naked (no cqe_seen)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21,280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80% of cells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Correct (cqe_seen)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baseline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CommQ shim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AA6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AA6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+39%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502920" y="3977640"/>
            <a:ext cx="8138160" cy="777240"/>
          </a:xfrm>
          <a:prstGeom prst="roundRect">
            <a:avLst>
              <a:gd name="adj" fmla="val 9412"/>
            </a:avLst>
          </a:prstGeom>
          <a:solidFill>
            <a:srgbClr val="EAF6F5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3977640"/>
            <a:ext cx="7680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shim can't exceed the ring's Level-2 device ceiling, </a:t>
            </a:r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it raises the application-facing interface to Level 3 — refusing to overcommit, rather than dropping or hiding completions.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1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All four measurements, together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</a:t>
            </a:r>
            <a:endParaRPr lang="en-US" sz="1200" dirty="0"/>
          </a:p>
        </p:txBody>
      </p:sp>
      <p:pic>
        <p:nvPicPr>
          <p:cNvPr id="6" name="Image 0" descr="/home/claude/paper/fig1_final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417320" y="1051560"/>
            <a:ext cx="6309360" cy="371246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TAKEAWAYS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502920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Spectrum isn't theoretical — it's measurable, and current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02920" y="1417320"/>
            <a:ext cx="1874520" cy="1737360"/>
          </a:xfrm>
          <a:prstGeom prst="roundRect">
            <a:avLst>
              <a:gd name="adj" fmla="val 4211"/>
            </a:avLst>
          </a:prstGeom>
          <a:solidFill>
            <a:srgbClr val="162035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1645920"/>
            <a:ext cx="1691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640080" y="2331720"/>
            <a:ext cx="1600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C7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false fsync() durability across 50 trials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542032" y="1417320"/>
            <a:ext cx="1874520" cy="1737360"/>
          </a:xfrm>
          <a:prstGeom prst="roundRect">
            <a:avLst>
              <a:gd name="adj" fmla="val 4211"/>
            </a:avLst>
          </a:prstGeom>
          <a:solidFill>
            <a:srgbClr val="162035"/>
          </a:solidFill>
          <a:ln/>
        </p:spPr>
      </p:sp>
      <p:sp>
        <p:nvSpPr>
          <p:cNvPr id="10" name="Text 8"/>
          <p:cNvSpPr/>
          <p:nvPr/>
        </p:nvSpPr>
        <p:spPr>
          <a:xfrm>
            <a:off x="2633472" y="1645920"/>
            <a:ext cx="1691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1,008</a:t>
            </a:r>
            <a:endParaRPr lang="en-US" sz="2700" dirty="0"/>
          </a:p>
        </p:txBody>
      </p:sp>
      <p:sp>
        <p:nvSpPr>
          <p:cNvPr id="11" name="Text 9"/>
          <p:cNvSpPr/>
          <p:nvPr/>
        </p:nvSpPr>
        <p:spPr>
          <a:xfrm>
            <a:off x="2679192" y="2331720"/>
            <a:ext cx="1600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C7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silently buffered io_uring completions in a single ring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581144" y="1417320"/>
            <a:ext cx="1874520" cy="1737360"/>
          </a:xfrm>
          <a:prstGeom prst="roundRect">
            <a:avLst>
              <a:gd name="adj" fmla="val 4211"/>
            </a:avLst>
          </a:prstGeom>
          <a:solidFill>
            <a:srgbClr val="162035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645920"/>
            <a:ext cx="1691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80%</a:t>
            </a:r>
            <a:endParaRPr lang="en-US" sz="2700" dirty="0"/>
          </a:p>
        </p:txBody>
      </p:sp>
      <p:sp>
        <p:nvSpPr>
          <p:cNvPr id="14" name="Text 12"/>
          <p:cNvSpPr/>
          <p:nvPr/>
        </p:nvSpPr>
        <p:spPr>
          <a:xfrm>
            <a:off x="4718304" y="2331720"/>
            <a:ext cx="1600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C7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SIGCHLD loss at modest concurrency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620256" y="1417320"/>
            <a:ext cx="1874520" cy="1737360"/>
          </a:xfrm>
          <a:prstGeom prst="roundRect">
            <a:avLst>
              <a:gd name="adj" fmla="val 4211"/>
            </a:avLst>
          </a:prstGeom>
          <a:solidFill>
            <a:srgbClr val="162035"/>
          </a:solidFill>
          <a:ln/>
        </p:spPr>
      </p:sp>
      <p:sp>
        <p:nvSpPr>
          <p:cNvPr id="16" name="Text 14"/>
          <p:cNvSpPr/>
          <p:nvPr/>
        </p:nvSpPr>
        <p:spPr>
          <a:xfrm>
            <a:off x="6711696" y="1645920"/>
            <a:ext cx="1691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2700" dirty="0"/>
          </a:p>
        </p:txBody>
      </p:sp>
      <p:sp>
        <p:nvSpPr>
          <p:cNvPr id="17" name="Text 15"/>
          <p:cNvSpPr/>
          <p:nvPr/>
        </p:nvSpPr>
        <p:spPr>
          <a:xfrm>
            <a:off x="6757416" y="2331720"/>
            <a:ext cx="1600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C7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doomed-PID forks into a constrained cgroup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502920" y="3429000"/>
            <a:ext cx="8138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CA6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Linux 6.8 / aarch64, over 3–25 trials per cell (E1: 25/mode; E2/R1: 5/cell over 20/16 cells; E3: 5/(N,mode); E4: 50).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02920" y="4023360"/>
            <a:ext cx="8138160" cy="777240"/>
          </a:xfrm>
          <a:prstGeom prst="roundRect">
            <a:avLst>
              <a:gd name="adj" fmla="val 9412"/>
            </a:avLst>
          </a:prstGeom>
          <a:solidFill>
            <a:srgbClr val="F2A93B"/>
          </a:solidFill>
          <a:ln/>
        </p:spPr>
      </p:sp>
      <p:sp>
        <p:nvSpPr>
          <p:cNvPr id="20" name="Text 18"/>
          <p:cNvSpPr/>
          <p:nvPr/>
        </p:nvSpPr>
        <p:spPr>
          <a:xfrm>
            <a:off x="777240" y="4023360"/>
            <a:ext cx="7589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forensic record and the measured rates make bilateral syscall semantics practically necessary — not just theoretically desirable.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AA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 TO THE FRAMEWORK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Kernel Cognition Gap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PB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02920" y="1234440"/>
            <a:ext cx="384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A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R(O) ⇏ A(O)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502920" y="2011680"/>
            <a:ext cx="3840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R(O): the kernel's delivery of a result (a value in rax, bytes in a buffer, a CQE)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A(O): the application's consumption and validation of it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02920" y="3108960"/>
            <a:ext cx="3840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kernel mechanism below the application layer can close the gap — A(O) is outside the kernel's system boundary.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617720" y="1234440"/>
            <a:ext cx="4023360" cy="3017520"/>
          </a:xfrm>
          <a:prstGeom prst="roundRect">
            <a:avLst>
              <a:gd name="adj" fmla="val 2424"/>
            </a:avLst>
          </a:prstGeom>
          <a:solidFill>
            <a:srgbClr val="0B122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846320" y="141732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messaging Cognition Gap, one layer down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846320" y="1920240"/>
            <a:ext cx="35661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WhatsApp's “Delivered” </a:t>
            </a:r>
            <a:endParaRPr lang="en-US" sz="13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C7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confirms data reached silicon, not a mind.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syscall return 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C7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confirms data reached a register, not application logic.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AA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ART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has tried this before?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PB</a:t>
            </a:r>
            <a:endParaRPr lang="en-US" sz="12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188720"/>
          <a:ext cx="813816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4480560"/>
                <a:gridCol w="1371600"/>
              </a:tblGrid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Mechanism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22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Approach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22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220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seL4 synchronous IPC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kernel blocks sender until receiver calls Recv()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1AA6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POSIX fsync()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bolt-on; error reporting is unilateral (report once, clear)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Linux userfaultfd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genuine bilateral handshake for page-fault resolution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1AA6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Windows TxF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kernel-enforced atomic transactions — deprecated in Win 8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B9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4*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502920" y="39776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BEAEA"/>
          </a:solidFill>
          <a:ln/>
        </p:spPr>
      </p:sp>
      <p:sp>
        <p:nvSpPr>
          <p:cNvPr id="8" name="Text 5"/>
          <p:cNvSpPr/>
          <p:nvPr/>
        </p:nvSpPr>
        <p:spPr>
          <a:xfrm>
            <a:off x="731520" y="3977640"/>
            <a:ext cx="7680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TxF Paradox: </a:t>
            </a:r>
            <a:pPr indent="0" marL="0">
              <a:buNone/>
            </a:pPr>
            <a:r>
              <a:rPr lang="en-US" sz="1150" dirty="0">
                <a:solidFill>
                  <a:srgbClr val="7F1D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highest-safety mechanism was too complex for humans to use correctly — the API must be simple enough to use correctly, or bilateral semantics become dead code.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AA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PROPOSAL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four-phase bilateral protocol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PB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1874520" cy="21031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220724" y="1554480"/>
            <a:ext cx="438912" cy="438912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8" name="Text 6"/>
          <p:cNvSpPr/>
          <p:nvPr/>
        </p:nvSpPr>
        <p:spPr>
          <a:xfrm>
            <a:off x="1220724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94360" y="210312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Propose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12648" y="2560320"/>
            <a:ext cx="165506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userspace submits;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 returns a transaction handle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377440" y="2240280"/>
            <a:ext cx="164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4748B"/>
                </a:solidFill>
              </a:rPr>
              <a:t>→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2542032" y="1371600"/>
            <a:ext cx="1874520" cy="21031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59836" y="1554480"/>
            <a:ext cx="438912" cy="438912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14" name="Text 12"/>
          <p:cNvSpPr/>
          <p:nvPr/>
        </p:nvSpPr>
        <p:spPr>
          <a:xfrm>
            <a:off x="3259836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2633472" y="210312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651760" y="2560320"/>
            <a:ext cx="165506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 performs the operation;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reported via the handle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416552" y="2240280"/>
            <a:ext cx="164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4748B"/>
                </a:solidFill>
              </a:rPr>
              <a:t>→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81144" y="1371600"/>
            <a:ext cx="1874520" cy="21031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298948" y="1554480"/>
            <a:ext cx="438912" cy="438912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20" name="Text 18"/>
          <p:cNvSpPr/>
          <p:nvPr/>
        </p:nvSpPr>
        <p:spPr>
          <a:xfrm>
            <a:off x="5298948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672584" y="210312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Offer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690872" y="2560320"/>
            <a:ext cx="165506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 placed in a buffer,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remains uncommitted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55664" y="2240280"/>
            <a:ext cx="164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4748B"/>
                </a:solidFill>
              </a:rPr>
              <a:t>→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620256" y="1371600"/>
            <a:ext cx="1874520" cy="2103120"/>
          </a:xfrm>
          <a:prstGeom prst="roundRect">
            <a:avLst>
              <a:gd name="adj" fmla="val 3902"/>
            </a:avLst>
          </a:prstGeom>
          <a:solidFill>
            <a:srgbClr val="0B122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7338060" y="1554480"/>
            <a:ext cx="438912" cy="438912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26" name="Text 24"/>
          <p:cNvSpPr/>
          <p:nvPr/>
        </p:nvSpPr>
        <p:spPr>
          <a:xfrm>
            <a:off x="7338060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711696" y="210312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Commit / Rollback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729984" y="2560320"/>
            <a:ext cx="165506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7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validates and signals;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7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 finalizes or reclaims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02920" y="3749040"/>
            <a:ext cx="8138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Pipelined, not doubled: the COMMIT for operation n bundles with the PROPOSE for n+1 — one extra kernel crossing per sequence, not per syscall.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AA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 STRUCTURE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speakers, one argument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143000"/>
            <a:ext cx="3931920" cy="324612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417320"/>
            <a:ext cx="457200" cy="457200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4173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PB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371600" y="141732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Paul Borrill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71600" y="1691640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 &amp; argument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77240" y="2148840"/>
            <a:ext cx="33832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page-cache illusion &amp; FITO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Kernel Acknowledgment Spectrum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Forensic case studies (fsync, io_uring, fork, signals)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Existing bilateral mechanisms &amp; the proposal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709160" y="1143000"/>
            <a:ext cx="3931920" cy="324612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983480" y="1417320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2" name="Text 10"/>
          <p:cNvSpPr/>
          <p:nvPr/>
        </p:nvSpPr>
        <p:spPr>
          <a:xfrm>
            <a:off x="4983480" y="14173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577840" y="14173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Manav Singhai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577840" y="1691640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Measurements &amp; findings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983480" y="2148840"/>
            <a:ext cx="33832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Linux 6.8 test harness (E1–E4, R1)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Quantitative silent-loss rates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Bilateral Commit Queue shim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numbers say about the Spectrum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502920" y="45720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Closing: joint Q&amp;A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AA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THERE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paths, increasing ambition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PB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02920" y="1280160"/>
            <a:ext cx="2587752" cy="2880360"/>
          </a:xfrm>
          <a:prstGeom prst="roundRect">
            <a:avLst>
              <a:gd name="adj" fmla="val 28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85800" y="1481328"/>
            <a:ext cx="384048" cy="384048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4813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85800" y="1993392"/>
            <a:ext cx="22219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O_BILATERAL flag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85800" y="2514600"/>
            <a:ext cx="222199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opt-in bilateral semantics on write()/read() for a given fd. Analogous to O_SYNC — no change for apps that don't opt in.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273552" y="1280160"/>
            <a:ext cx="2587752" cy="2880360"/>
          </a:xfrm>
          <a:prstGeom prst="roundRect">
            <a:avLst>
              <a:gd name="adj" fmla="val 28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456432" y="1481328"/>
            <a:ext cx="384048" cy="384048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13" name="Text 11"/>
          <p:cNvSpPr/>
          <p:nvPr/>
        </p:nvSpPr>
        <p:spPr>
          <a:xfrm>
            <a:off x="3456432" y="14813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456432" y="1993392"/>
            <a:ext cx="22219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Bilateral io_uring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3456432" y="2514600"/>
            <a:ext cx="222199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Commit Queue (CommQ) alongside SQ/CQ. The kernel doesn't reuse a CQE slot until the app writes a commit/rollback entry.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044184" y="1280160"/>
            <a:ext cx="2587752" cy="2880360"/>
          </a:xfrm>
          <a:prstGeom prst="roundRect">
            <a:avLst>
              <a:gd name="adj" fmla="val 28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227064" y="1481328"/>
            <a:ext cx="384048" cy="384048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18" name="Text 16"/>
          <p:cNvSpPr/>
          <p:nvPr/>
        </p:nvSpPr>
        <p:spPr>
          <a:xfrm>
            <a:off x="6227064" y="14813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227064" y="1993392"/>
            <a:ext cx="22219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Bilateral microkernel IPC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6227064" y="2514600"/>
            <a:ext cx="222199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 seL4's synchronous IPC model for critical interactions, with pipelined commit to amortize latency.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02920" y="4343400"/>
            <a:ext cx="8138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principle: bilateral by default, opt-out for performance. seL4's synchronous IPC costs ≈ 0.2 µs per round trip on ARM64.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AA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502920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category mistake the kernel community can still fix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PB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45720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Treating kernel receipt as kernel commitment </a:t>
            </a:r>
            <a:endParaRPr lang="en-US" sz="1500" dirty="0"/>
          </a:p>
          <a:p>
            <a:pPr indent="0" marL="0">
              <a:spcAft>
                <a:spcPts val="1600"/>
              </a:spcAft>
              <a:buNone/>
            </a:pPr>
            <a:r>
              <a:rPr lang="en-US" sz="1500" dirty="0">
                <a:solidFill>
                  <a:srgbClr val="C7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mistake underlying PostgreSQL's lost transactions, io_uring's overwritten completions, and doomed forks into an OOM cgroup.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02920" y="3063240"/>
            <a:ext cx="4572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6EA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cost of fixing it is bounded: our CommQ shim reaches zero silent loss at ~39% overhead — a lower bound on what an in-kernel implementation could do.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349240" y="1371600"/>
            <a:ext cx="3291840" cy="2926080"/>
          </a:xfrm>
          <a:prstGeom prst="roundRect">
            <a:avLst>
              <a:gd name="adj" fmla="val 2500"/>
            </a:avLst>
          </a:prstGeom>
          <a:solidFill>
            <a:srgbClr val="F2A93B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577840" y="16002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question for Netdev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577840" y="2148840"/>
            <a:ext cx="28346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kernel community recognise this category mistake before the next PostgreSQL-scale incident — or after?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73736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640080" y="2697480"/>
            <a:ext cx="2377440" cy="0"/>
          </a:xfrm>
          <a:prstGeom prst="line">
            <a:avLst/>
          </a:prstGeom>
          <a:noFill/>
          <a:ln w="12700">
            <a:solidFill>
              <a:srgbClr val="2A355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2971800"/>
            <a:ext cx="411480" cy="41148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29718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188720" y="297180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Manav Singhai</a:t>
            </a:r>
            <a:endParaRPr lang="en-US" sz="1500" dirty="0"/>
          </a:p>
          <a:p>
            <a:pPr indent="0" marL="0">
              <a:buNone/>
            </a:pPr>
            <a:r>
              <a:rPr lang="en-US" sz="1200" dirty="0">
                <a:solidFill>
                  <a:srgbClr val="9CA6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manavsinghai11@gmail.com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663440" y="2971800"/>
            <a:ext cx="411480" cy="411480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8" name="Text 6"/>
          <p:cNvSpPr/>
          <p:nvPr/>
        </p:nvSpPr>
        <p:spPr>
          <a:xfrm>
            <a:off x="4663440" y="29718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PB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212080" y="2971800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Paul Borrill</a:t>
            </a:r>
            <a:endParaRPr lang="en-US" sz="1500" dirty="0"/>
          </a:p>
          <a:p>
            <a:pPr indent="0" marL="0">
              <a:buNone/>
            </a:pPr>
            <a:r>
              <a:rPr lang="en-US" sz="1200" dirty="0">
                <a:solidFill>
                  <a:srgbClr val="9CA6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paul@daedaelus.com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44805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A6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Netdev 0x1A  ·  Università Roma TRE  ·  13–16 July 2026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AA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write() is a lie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PB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02920" y="1143000"/>
            <a:ext cx="4114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kernel copies data into the page cache and reports success.</a:t>
            </a:r>
            <a:endParaRPr lang="en-US" sz="16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is not durability — it's volatile memory.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caller assumes forward progress. The kernel makes no commitment.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02920" y="324612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A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PostgreSQL vs. ext4, 2018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3566160"/>
            <a:ext cx="4114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disk I/O error clears fsync()'s error flag after one report. On retry, fsync() returns success — data is gone, PostgreSQL believes the WAL is durable.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892040" y="1554480"/>
            <a:ext cx="91440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92040" y="16459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write()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919472" y="1938528"/>
            <a:ext cx="8595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dirty page,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returns “ok”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5806440" y="1810512"/>
            <a:ext cx="256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4748B"/>
                </a:solidFill>
              </a:rPr>
              <a:t>→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062472" y="1554480"/>
            <a:ext cx="91440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062472" y="16459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cache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089904" y="1938528"/>
            <a:ext cx="8595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volatile,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on disk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6976872" y="1810512"/>
            <a:ext cx="256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4748B"/>
                </a:solidFill>
              </a:rPr>
              <a:t>→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232904" y="1554480"/>
            <a:ext cx="914400" cy="914400"/>
          </a:xfrm>
          <a:prstGeom prst="roundRect">
            <a:avLst>
              <a:gd name="adj" fmla="val 6000"/>
            </a:avLst>
          </a:prstGeom>
          <a:solidFill>
            <a:srgbClr val="FBEAEA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232904" y="16459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I/O error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7260336" y="1938528"/>
            <a:ext cx="8595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 clears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flag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8147304" y="1810512"/>
            <a:ext cx="256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4748B"/>
                </a:solidFill>
              </a:rPr>
              <a:t>→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8403336" y="1554480"/>
            <a:ext cx="91440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03336" y="16459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fsync() retry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8430768" y="1938528"/>
            <a:ext cx="8595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returns 0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(false success)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4892040" y="2788920"/>
            <a:ext cx="3703320" cy="1508760"/>
          </a:xfrm>
          <a:prstGeom prst="roundRect">
            <a:avLst>
              <a:gd name="adj" fmla="val 4848"/>
            </a:avLst>
          </a:prstGeom>
          <a:solidFill>
            <a:srgbClr val="0B122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074920" y="2926080"/>
            <a:ext cx="3337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“Written”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074920" y="3246120"/>
            <a:ext cx="33375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6EA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calls an operation that has written nothing durable. The interface lies, and the programmer believes the lie.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AA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PATTERN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same structural hole, four times over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PB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02920" y="1234440"/>
            <a:ext cx="1874520" cy="23317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67512" y="1435608"/>
            <a:ext cx="365760" cy="365760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8" name="Text 6"/>
          <p:cNvSpPr/>
          <p:nvPr/>
        </p:nvSpPr>
        <p:spPr>
          <a:xfrm>
            <a:off x="667512" y="14356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1920240"/>
            <a:ext cx="1600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Email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222199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SMTP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640080" y="2651760"/>
            <a:ext cx="1600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relay confirms transport,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that the recipient read it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542032" y="1234440"/>
            <a:ext cx="1874520" cy="23317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06624" y="1435608"/>
            <a:ext cx="365760" cy="365760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14" name="Text 12"/>
          <p:cNvSpPr/>
          <p:nvPr/>
        </p:nvSpPr>
        <p:spPr>
          <a:xfrm>
            <a:off x="2706624" y="14356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679192" y="1920240"/>
            <a:ext cx="1600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Messaging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2679192" y="222199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SMS / iMessage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2679192" y="2651760"/>
            <a:ext cx="1600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“Delivered” confirms silicon,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mind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581144" y="1234440"/>
            <a:ext cx="1874520" cy="23317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45736" y="1435608"/>
            <a:ext cx="365760" cy="365760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20" name="Text 18"/>
          <p:cNvSpPr/>
          <p:nvPr/>
        </p:nvSpPr>
        <p:spPr>
          <a:xfrm>
            <a:off x="4745736" y="14356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718304" y="1920240"/>
            <a:ext cx="1600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Ethernet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4718304" y="222199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conventional L2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718304" y="2651760"/>
            <a:ext cx="1600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 transmitted ≠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frame delivered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620256" y="1234440"/>
            <a:ext cx="1874520" cy="2331720"/>
          </a:xfrm>
          <a:prstGeom prst="roundRect">
            <a:avLst>
              <a:gd name="adj" fmla="val 3902"/>
            </a:avLst>
          </a:prstGeom>
          <a:solidFill>
            <a:srgbClr val="0B122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784848" y="1435608"/>
            <a:ext cx="365760" cy="36576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6" name="Text 24"/>
          <p:cNvSpPr/>
          <p:nvPr/>
        </p:nvSpPr>
        <p:spPr>
          <a:xfrm>
            <a:off x="6784848" y="14356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757416" y="1920240"/>
            <a:ext cx="1600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Syscalls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757416" y="222199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/ send / fork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6757416" y="2651760"/>
            <a:ext cx="1600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7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 receipt ≠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C7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 commitment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502920" y="3794760"/>
            <a:ext cx="8138160" cy="685800"/>
          </a:xfrm>
          <a:prstGeom prst="roundRect">
            <a:avLst>
              <a:gd name="adj" fmla="val 10667"/>
            </a:avLst>
          </a:prstGeom>
          <a:solidFill>
            <a:srgbClr val="EAF6F5"/>
          </a:solidFill>
          <a:ln/>
        </p:spPr>
      </p:sp>
      <p:sp>
        <p:nvSpPr>
          <p:cNvPr id="31" name="Text 29"/>
          <p:cNvSpPr/>
          <p:nvPr/>
        </p:nvSpPr>
        <p:spPr>
          <a:xfrm>
            <a:off x="731520" y="3794760"/>
            <a:ext cx="7680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A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FITO — Forward-In-Time-Only: </a:t>
            </a:r>
            <a:pPr indent="0" marL="0">
              <a:buNone/>
            </a:pPr>
            <a:r>
              <a:rPr lang="en-US" sz="13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one of these assumes that once an operation is initiated, time will carry it forward to completion.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AA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FRAMEWORK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Kernel Acknowledgment Spectrum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PB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02920" y="2441448"/>
            <a:ext cx="1517904" cy="804672"/>
          </a:xfrm>
          <a:prstGeom prst="roundRect">
            <a:avLst>
              <a:gd name="adj" fmla="val 6818"/>
            </a:avLst>
          </a:prstGeom>
          <a:solidFill>
            <a:srgbClr val="1AA6A0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2514600"/>
            <a:ext cx="1517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557784" y="3337560"/>
            <a:ext cx="14081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Fire-and-Forget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48640" y="3749040"/>
            <a:ext cx="1426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write() to page cache</a:t>
            </a:r>
            <a:endParaRPr lang="en-US" sz="830" dirty="0"/>
          </a:p>
          <a:p>
            <a:pPr algn="ctr" indent="0" marL="0">
              <a:buNone/>
            </a:pPr>
            <a:r>
              <a:rPr lang="en-US" sz="83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w/o fsync()</a:t>
            </a:r>
            <a:endParaRPr lang="en-US" sz="830" dirty="0"/>
          </a:p>
        </p:txBody>
      </p:sp>
      <p:sp>
        <p:nvSpPr>
          <p:cNvPr id="10" name="Shape 8"/>
          <p:cNvSpPr/>
          <p:nvPr/>
        </p:nvSpPr>
        <p:spPr>
          <a:xfrm>
            <a:off x="2112264" y="2159813"/>
            <a:ext cx="1517904" cy="1086307"/>
          </a:xfrm>
          <a:prstGeom prst="roundRect">
            <a:avLst>
              <a:gd name="adj" fmla="val 5051"/>
            </a:avLst>
          </a:prstGeom>
          <a:solidFill>
            <a:srgbClr val="F2A93B"/>
          </a:solidFill>
          <a:ln/>
        </p:spPr>
      </p:sp>
      <p:sp>
        <p:nvSpPr>
          <p:cNvPr id="11" name="Text 9"/>
          <p:cNvSpPr/>
          <p:nvPr/>
        </p:nvSpPr>
        <p:spPr>
          <a:xfrm>
            <a:off x="2112264" y="2232965"/>
            <a:ext cx="1517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2167128" y="3337560"/>
            <a:ext cx="14081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 Receipt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157984" y="3749040"/>
            <a:ext cx="1426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write(), send()</a:t>
            </a:r>
            <a:endParaRPr lang="en-US" sz="830" dirty="0"/>
          </a:p>
          <a:p>
            <a:pPr algn="ctr" indent="0" marL="0">
              <a:buNone/>
            </a:pPr>
            <a:r>
              <a:rPr lang="en-US" sz="83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a count, not durability</a:t>
            </a:r>
            <a:endParaRPr lang="en-US" sz="830" dirty="0"/>
          </a:p>
        </p:txBody>
      </p:sp>
      <p:sp>
        <p:nvSpPr>
          <p:cNvPr id="14" name="Shape 12"/>
          <p:cNvSpPr/>
          <p:nvPr/>
        </p:nvSpPr>
        <p:spPr>
          <a:xfrm>
            <a:off x="3721608" y="1878178"/>
            <a:ext cx="1517904" cy="1367942"/>
          </a:xfrm>
          <a:prstGeom prst="roundRect">
            <a:avLst>
              <a:gd name="adj" fmla="val 4011"/>
            </a:avLst>
          </a:prstGeom>
          <a:solidFill>
            <a:srgbClr val="1AA6A0"/>
          </a:solidFill>
          <a:ln/>
        </p:spPr>
      </p:sp>
      <p:sp>
        <p:nvSpPr>
          <p:cNvPr id="15" name="Text 13"/>
          <p:cNvSpPr/>
          <p:nvPr/>
        </p:nvSpPr>
        <p:spPr>
          <a:xfrm>
            <a:off x="3721608" y="1951330"/>
            <a:ext cx="1517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3776472" y="3337560"/>
            <a:ext cx="14081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Completion Notification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767328" y="3749040"/>
            <a:ext cx="1426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fsync(), io_uring CQEs</a:t>
            </a:r>
            <a:endParaRPr lang="en-US" sz="830" dirty="0"/>
          </a:p>
        </p:txBody>
      </p:sp>
      <p:sp>
        <p:nvSpPr>
          <p:cNvPr id="18" name="Shape 16"/>
          <p:cNvSpPr/>
          <p:nvPr/>
        </p:nvSpPr>
        <p:spPr>
          <a:xfrm>
            <a:off x="5330952" y="1596542"/>
            <a:ext cx="1517904" cy="1649578"/>
          </a:xfrm>
          <a:prstGeom prst="roundRect">
            <a:avLst>
              <a:gd name="adj" fmla="val 3614"/>
            </a:avLst>
          </a:prstGeom>
          <a:solidFill>
            <a:srgbClr val="F2A93B"/>
          </a:solidFill>
          <a:ln/>
        </p:spPr>
      </p:sp>
      <p:sp>
        <p:nvSpPr>
          <p:cNvPr id="19" name="Text 17"/>
          <p:cNvSpPr/>
          <p:nvPr/>
        </p:nvSpPr>
        <p:spPr>
          <a:xfrm>
            <a:off x="5330952" y="1669694"/>
            <a:ext cx="1517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5385816" y="3337560"/>
            <a:ext cx="14081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Consumption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376672" y="3749040"/>
            <a:ext cx="1426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io_uring_cqe_seen(),</a:t>
            </a:r>
            <a:endParaRPr lang="en-US" sz="830" dirty="0"/>
          </a:p>
          <a:p>
            <a:pPr algn="ctr" indent="0" marL="0">
              <a:buNone/>
            </a:pPr>
            <a:r>
              <a:rPr lang="en-US" sz="83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userfaultfd</a:t>
            </a:r>
            <a:endParaRPr lang="en-US" sz="830" dirty="0"/>
          </a:p>
        </p:txBody>
      </p:sp>
      <p:sp>
        <p:nvSpPr>
          <p:cNvPr id="22" name="Shape 20"/>
          <p:cNvSpPr/>
          <p:nvPr/>
        </p:nvSpPr>
        <p:spPr>
          <a:xfrm>
            <a:off x="6940296" y="1314907"/>
            <a:ext cx="1517904" cy="1931213"/>
          </a:xfrm>
          <a:prstGeom prst="roundRect">
            <a:avLst>
              <a:gd name="adj" fmla="val 3614"/>
            </a:avLst>
          </a:prstGeom>
          <a:solidFill>
            <a:srgbClr val="9CA6B8"/>
          </a:solidFill>
          <a:ln/>
        </p:spPr>
      </p:sp>
      <p:sp>
        <p:nvSpPr>
          <p:cNvPr id="23" name="Text 21"/>
          <p:cNvSpPr/>
          <p:nvPr/>
        </p:nvSpPr>
        <p:spPr>
          <a:xfrm>
            <a:off x="6940296" y="1388059"/>
            <a:ext cx="1517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6995160" y="3337560"/>
            <a:ext cx="14081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Semantic Commit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986016" y="3749040"/>
            <a:ext cx="1426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general-purpose</a:t>
            </a:r>
            <a:endParaRPr lang="en-US" sz="830" dirty="0"/>
          </a:p>
          <a:p>
            <a:pPr algn="ctr" indent="0" marL="0">
              <a:buNone/>
            </a:pPr>
            <a:r>
              <a:rPr lang="en-US" sz="83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syscall reaches this</a:t>
            </a:r>
            <a:endParaRPr lang="en-US" sz="830" dirty="0"/>
          </a:p>
        </p:txBody>
      </p:sp>
      <p:sp>
        <p:nvSpPr>
          <p:cNvPr id="26" name="Text 24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AA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Most syscalls cap at Level 1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PB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02920" y="1188720"/>
            <a:ext cx="3794760" cy="1417320"/>
          </a:xfrm>
          <a:prstGeom prst="roundRect">
            <a:avLst>
              <a:gd name="adj" fmla="val 5161"/>
            </a:avLst>
          </a:prstGeom>
          <a:solidFill>
            <a:srgbClr val="0B122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85800" y="1325880"/>
            <a:ext cx="3429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Lₘₐₓ(F) ≤ 1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3429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6EA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F ∈ {write, read, send, recv, mmap, fork, brk}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02920" y="2788920"/>
            <a:ext cx="3794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mechanism reaches Level 4 — the kernel never learns whether the application actually verified the result.</a:t>
            </a:r>
            <a:endParaRPr lang="en-US" sz="13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0" y="1188720"/>
          <a:ext cx="4069080" cy="914400"/>
        </p:xfrm>
        <a:graphic>
          <a:graphicData uri="http://schemas.openxmlformats.org/drawingml/2006/table">
            <a:tbl>
              <a:tblPr/>
              <a:tblGrid>
                <a:gridCol w="1965960"/>
                <a:gridCol w="1691640"/>
                <a:gridCol w="41148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Mechanism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22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Elevates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22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22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fsync(fd)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write() durability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io_uring_cqe_seen()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I/O completion consumption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userfaultfd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page fault resolution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O_SYNC / O_DSYNC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write() durability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118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" name="Text 8"/>
          <p:cNvSpPr/>
          <p:nvPr/>
        </p:nvSpPr>
        <p:spPr>
          <a:xfrm>
            <a:off x="4572000" y="3977640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bolt-on mechanism reaches Level 4.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AA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TAXONOMY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families, one structural weakness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PB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02920" y="1234440"/>
            <a:ext cx="39319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31520" y="1435608"/>
            <a:ext cx="54864" cy="54864"/>
          </a:xfrm>
          <a:prstGeom prst="rect">
            <a:avLst/>
          </a:prstGeom>
          <a:solidFill>
            <a:srgbClr val="1AA6A0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137160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write() / fsync()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31520" y="173736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PostgreSQL vs. ext4 (2018): error flag cleared after one report; retry fsync() lies.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709160" y="1234440"/>
            <a:ext cx="39319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937760" y="1435608"/>
            <a:ext cx="54864" cy="54864"/>
          </a:xfrm>
          <a:prstGeom prst="rect">
            <a:avLst/>
          </a:prstGeom>
          <a:solidFill>
            <a:srgbClr val="1AA6A0"/>
          </a:solidFill>
          <a:ln/>
        </p:spPr>
      </p:sp>
      <p:sp>
        <p:nvSpPr>
          <p:cNvPr id="12" name="Text 10"/>
          <p:cNvSpPr/>
          <p:nvPr/>
        </p:nvSpPr>
        <p:spPr>
          <a:xfrm>
            <a:off x="4937760" y="137160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io_uring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937760" y="173736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Completion queue entries can be silently overwritten before userspace reads them.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02920" y="2880360"/>
            <a:ext cx="39319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31520" y="3081528"/>
            <a:ext cx="54864" cy="54864"/>
          </a:xfrm>
          <a:prstGeom prst="rect">
            <a:avLst/>
          </a:prstGeom>
          <a:solidFill>
            <a:srgbClr val="1AA6A0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301752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fork()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31520" y="338328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OOM killer can end a child before the parent's PID is even schedulable.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4709160" y="2880360"/>
            <a:ext cx="39319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937760" y="3081528"/>
            <a:ext cx="54864" cy="54864"/>
          </a:xfrm>
          <a:prstGeom prst="rect">
            <a:avLst/>
          </a:prstGeom>
          <a:solidFill>
            <a:srgbClr val="1AA6A0"/>
          </a:solidFill>
          <a:ln/>
        </p:spPr>
      </p:sp>
      <p:sp>
        <p:nvSpPr>
          <p:cNvPr id="20" name="Text 18"/>
          <p:cNvSpPr/>
          <p:nvPr/>
        </p:nvSpPr>
        <p:spPr>
          <a:xfrm>
            <a:off x="4937760" y="301752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Signals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937760" y="338328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SIGCHLD coalesces: three children exit, one signal arrives. The kernel knows; it doesn't tell.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005840"/>
            <a:ext cx="594360" cy="59436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0584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40080" y="192024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MEASUREMENTS &amp; FINDINGS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228600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 the Spectrum measurable on real Linux?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640080" y="310896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7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reproducers and one remedy, run on Linux 6.8.0 / aarch64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40080" y="4480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CA6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by Manav Singhai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harness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366760" y="256032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5" name="Text 3"/>
          <p:cNvSpPr/>
          <p:nvPr/>
        </p:nvSpPr>
        <p:spPr>
          <a:xfrm>
            <a:off x="8366760" y="256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02920" y="1234440"/>
            <a:ext cx="39319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Ubuntu 24.04 / Linux 6.8.0, aarch64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Lima/Vz virtualization on Apple M2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io_uring FEAT_NODROP active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reproducer logs JSON Lines, aggregated by harness/aggregate.py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709160" y="1188720"/>
            <a:ext cx="3931920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846320" y="1261872"/>
            <a:ext cx="329184" cy="329184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9" name="Text 7"/>
          <p:cNvSpPr/>
          <p:nvPr/>
        </p:nvSpPr>
        <p:spPr>
          <a:xfrm>
            <a:off x="4846320" y="126187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285232" y="1207008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fsync() error-clear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285232" y="1444752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dm-flakey fault injection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709160" y="1755648"/>
            <a:ext cx="3931920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846320" y="1828800"/>
            <a:ext cx="329184" cy="329184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4" name="Text 12"/>
          <p:cNvSpPr/>
          <p:nvPr/>
        </p:nvSpPr>
        <p:spPr>
          <a:xfrm>
            <a:off x="4846320" y="18288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E2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5285232" y="1773936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io_uring CQE overrun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285232" y="2011680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16 → 1024 nops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709160" y="2322576"/>
            <a:ext cx="3931920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846320" y="2395728"/>
            <a:ext cx="329184" cy="329184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9" name="Text 17"/>
          <p:cNvSpPr/>
          <p:nvPr/>
        </p:nvSpPr>
        <p:spPr>
          <a:xfrm>
            <a:off x="4846320" y="239572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E3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285232" y="2340864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SIGCHLD coalescing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285232" y="2578608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2 → 256 children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709160" y="2889504"/>
            <a:ext cx="3931920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846320" y="2962656"/>
            <a:ext cx="329184" cy="329184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4" name="Text 22"/>
          <p:cNvSpPr/>
          <p:nvPr/>
        </p:nvSpPr>
        <p:spPr>
          <a:xfrm>
            <a:off x="4846320" y="296265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E4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5285232" y="2907792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fork()/OOM stale-PID race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5285232" y="3145536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 MiB cgroup-v2 leaf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709160" y="3456432"/>
            <a:ext cx="3931920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846320" y="3529584"/>
            <a:ext cx="329184" cy="329184"/>
          </a:xfrm>
          <a:prstGeom prst="ellipse">
            <a:avLst/>
          </a:prstGeom>
          <a:solidFill>
            <a:srgbClr val="1AA6A0"/>
          </a:solidFill>
          <a:ln/>
        </p:spPr>
      </p:sp>
      <p:sp>
        <p:nvSpPr>
          <p:cNvPr id="29" name="Text 27"/>
          <p:cNvSpPr/>
          <p:nvPr/>
        </p:nvSpPr>
        <p:spPr>
          <a:xfrm>
            <a:off x="4846320" y="352958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R1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5285232" y="3474720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Commit Queue shim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5285232" y="3712464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≈100-line liburing wrapper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8732520" y="482803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Syscalls Fail — Netdev 0x1A</dc:title>
  <dc:subject>PptxGenJS Presentation</dc:subject>
  <dc:creator>Manav Singhai, Paul Borrill</dc:creator>
  <cp:lastModifiedBy>Manav Singhai, Paul Borrill</cp:lastModifiedBy>
  <cp:revision>1</cp:revision>
  <dcterms:created xsi:type="dcterms:W3CDTF">2026-07-06T19:53:50Z</dcterms:created>
  <dcterms:modified xsi:type="dcterms:W3CDTF">2026-07-06T19:53:50Z</dcterms:modified>
</cp:coreProperties>
</file>